
<file path=[Content_Types].xml><?xml version="1.0" encoding="utf-8"?>
<Types xmlns="http://schemas.openxmlformats.org/package/2006/content-types">
  <Default Extension="png" ContentType="image/pn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26"/>
  </p:notesMasterIdLst>
  <p:sldIdLst>
    <p:sldId id="256"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8" r:id="rId20"/>
    <p:sldId id="274" r:id="rId21"/>
    <p:sldId id="279" r:id="rId22"/>
    <p:sldId id="275" r:id="rId23"/>
    <p:sldId id="276" r:id="rId24"/>
    <p:sldId id="277" r:id="rId25"/>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3302" autoAdjust="0"/>
  </p:normalViewPr>
  <p:slideViewPr>
    <p:cSldViewPr snapToGrid="0">
      <p:cViewPr varScale="1">
        <p:scale>
          <a:sx n="41" d="100"/>
          <a:sy n="41" d="100"/>
        </p:scale>
        <p:origin x="2013" y="2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2" name="PlaceHolder 1"/>
          <p:cNvSpPr>
            <a:spLocks noGrp="1" noRot="1" noChangeAspect="1"/>
          </p:cNvSpPr>
          <p:nvPr>
            <p:ph type="sldImg"/>
          </p:nvPr>
        </p:nvSpPr>
        <p:spPr>
          <a:xfrm>
            <a:off x="533520" y="764280"/>
            <a:ext cx="6704640" cy="3771360"/>
          </a:xfrm>
          <a:prstGeom prst="rect">
            <a:avLst/>
          </a:prstGeom>
        </p:spPr>
        <p:txBody>
          <a:bodyPr lIns="0" tIns="0" rIns="0" bIns="0" anchor="ctr">
            <a:noAutofit/>
          </a:bodyPr>
          <a:lstStyle/>
          <a:p>
            <a:r>
              <a:rPr lang="en-US" sz="1800" b="0" strike="noStrike" spc="-1">
                <a:solidFill>
                  <a:srgbClr val="000000"/>
                </a:solidFill>
                <a:latin typeface="Arial"/>
              </a:rPr>
              <a:t>Click to move the slide</a:t>
            </a:r>
          </a:p>
        </p:txBody>
      </p:sp>
      <p:sp>
        <p:nvSpPr>
          <p:cNvPr id="83" name="PlaceHolder 2"/>
          <p:cNvSpPr>
            <a:spLocks noGrp="1"/>
          </p:cNvSpPr>
          <p:nvPr>
            <p:ph type="body"/>
          </p:nvPr>
        </p:nvSpPr>
        <p:spPr>
          <a:xfrm>
            <a:off x="777240" y="4777560"/>
            <a:ext cx="6217560" cy="4525920"/>
          </a:xfrm>
          <a:prstGeom prst="rect">
            <a:avLst/>
          </a:prstGeom>
        </p:spPr>
        <p:txBody>
          <a:bodyPr lIns="0" tIns="0" rIns="0" bIns="0">
            <a:noAutofit/>
          </a:bodyPr>
          <a:lstStyle/>
          <a:p>
            <a:r>
              <a:rPr lang="en-US" sz="2000" b="0" strike="noStrike" spc="-1">
                <a:latin typeface="Arial"/>
              </a:rPr>
              <a:t>Click to edit the notes format</a:t>
            </a:r>
          </a:p>
        </p:txBody>
      </p:sp>
      <p:sp>
        <p:nvSpPr>
          <p:cNvPr id="84" name="PlaceHolder 3"/>
          <p:cNvSpPr>
            <a:spLocks noGrp="1"/>
          </p:cNvSpPr>
          <p:nvPr>
            <p:ph type="hdr"/>
          </p:nvPr>
        </p:nvSpPr>
        <p:spPr>
          <a:xfrm>
            <a:off x="0" y="0"/>
            <a:ext cx="3372840" cy="502560"/>
          </a:xfrm>
          <a:prstGeom prst="rect">
            <a:avLst/>
          </a:prstGeom>
        </p:spPr>
        <p:txBody>
          <a:bodyPr lIns="0" tIns="0" rIns="0" bIns="0">
            <a:noAutofit/>
          </a:bodyPr>
          <a:lstStyle/>
          <a:p>
            <a:r>
              <a:rPr lang="en-US" sz="1400" b="0" strike="noStrike" spc="-1">
                <a:latin typeface="Times New Roman"/>
              </a:rPr>
              <a:t>&lt;header&gt;</a:t>
            </a:r>
          </a:p>
        </p:txBody>
      </p:sp>
      <p:sp>
        <p:nvSpPr>
          <p:cNvPr id="85" name="PlaceHolder 4"/>
          <p:cNvSpPr>
            <a:spLocks noGrp="1"/>
          </p:cNvSpPr>
          <p:nvPr>
            <p:ph type="dt"/>
          </p:nvPr>
        </p:nvSpPr>
        <p:spPr>
          <a:xfrm>
            <a:off x="4399200" y="0"/>
            <a:ext cx="3372840" cy="502560"/>
          </a:xfrm>
          <a:prstGeom prst="rect">
            <a:avLst/>
          </a:prstGeom>
        </p:spPr>
        <p:txBody>
          <a:bodyPr lIns="0" tIns="0" rIns="0" bIns="0">
            <a:noAutofit/>
          </a:bodyPr>
          <a:lstStyle/>
          <a:p>
            <a:pPr algn="r"/>
            <a:r>
              <a:rPr lang="en-US" sz="1400" b="0" strike="noStrike" spc="-1">
                <a:latin typeface="Times New Roman"/>
              </a:rPr>
              <a:t>&lt;date/time&gt;</a:t>
            </a:r>
          </a:p>
        </p:txBody>
      </p:sp>
      <p:sp>
        <p:nvSpPr>
          <p:cNvPr id="86" name="PlaceHolder 5"/>
          <p:cNvSpPr>
            <a:spLocks noGrp="1"/>
          </p:cNvSpPr>
          <p:nvPr>
            <p:ph type="ftr"/>
          </p:nvPr>
        </p:nvSpPr>
        <p:spPr>
          <a:xfrm>
            <a:off x="0" y="9555480"/>
            <a:ext cx="3372840" cy="502560"/>
          </a:xfrm>
          <a:prstGeom prst="rect">
            <a:avLst/>
          </a:prstGeom>
        </p:spPr>
        <p:txBody>
          <a:bodyPr lIns="0" tIns="0" rIns="0" bIns="0" anchor="b">
            <a:noAutofit/>
          </a:bodyPr>
          <a:lstStyle/>
          <a:p>
            <a:r>
              <a:rPr lang="en-US" sz="1400" b="0" strike="noStrike" spc="-1">
                <a:latin typeface="Times New Roman"/>
              </a:rPr>
              <a:t>&lt;footer&gt;</a:t>
            </a:r>
          </a:p>
        </p:txBody>
      </p:sp>
      <p:sp>
        <p:nvSpPr>
          <p:cNvPr id="87" name="PlaceHolder 6"/>
          <p:cNvSpPr>
            <a:spLocks noGrp="1"/>
          </p:cNvSpPr>
          <p:nvPr>
            <p:ph type="sldNum"/>
          </p:nvPr>
        </p:nvSpPr>
        <p:spPr>
          <a:xfrm>
            <a:off x="4399200" y="9555480"/>
            <a:ext cx="3372840" cy="502560"/>
          </a:xfrm>
          <a:prstGeom prst="rect">
            <a:avLst/>
          </a:prstGeom>
        </p:spPr>
        <p:txBody>
          <a:bodyPr lIns="0" tIns="0" rIns="0" bIns="0" anchor="b">
            <a:noAutofit/>
          </a:bodyPr>
          <a:lstStyle/>
          <a:p>
            <a:pPr algn="r"/>
            <a:fld id="{B04D5458-9F5D-43A1-B00C-95480CF18ADF}" type="slidenum">
              <a:rPr lang="en-US" sz="1400" b="0" strike="noStrike" spc="-1">
                <a:latin typeface="Times New Roman"/>
              </a:rPr>
              <a:t>‹#›</a:t>
            </a:fld>
            <a:endParaRPr lang="en-US"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PlaceHolder 1"/>
          <p:cNvSpPr>
            <a:spLocks noGrp="1" noRot="1" noChangeAspect="1"/>
          </p:cNvSpPr>
          <p:nvPr>
            <p:ph type="sldImg"/>
          </p:nvPr>
        </p:nvSpPr>
        <p:spPr>
          <a:xfrm>
            <a:off x="1371600" y="1143000"/>
            <a:ext cx="4114440" cy="3085920"/>
          </a:xfrm>
          <a:prstGeom prst="rect">
            <a:avLst/>
          </a:prstGeom>
        </p:spPr>
      </p:sp>
      <p:sp>
        <p:nvSpPr>
          <p:cNvPr id="257"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a:latin typeface="Arial"/>
            </a:endParaRPr>
          </a:p>
        </p:txBody>
      </p:sp>
      <p:sp>
        <p:nvSpPr>
          <p:cNvPr id="258" name="TextShape 3"/>
          <p:cNvSpPr txBox="1"/>
          <p:nvPr/>
        </p:nvSpPr>
        <p:spPr>
          <a:xfrm>
            <a:off x="3884760" y="8685360"/>
            <a:ext cx="2971440" cy="458280"/>
          </a:xfrm>
          <a:prstGeom prst="rect">
            <a:avLst/>
          </a:prstGeom>
          <a:noFill/>
          <a:ln w="0">
            <a:noFill/>
          </a:ln>
        </p:spPr>
        <p:txBody>
          <a:bodyPr anchor="b">
            <a:noAutofit/>
          </a:bodyPr>
          <a:lstStyle/>
          <a:p>
            <a:pPr algn="r">
              <a:lnSpc>
                <a:spcPct val="100000"/>
              </a:lnSpc>
            </a:pPr>
            <a:fld id="{BC6CEE76-D374-4596-B502-A1FB80455E2A}" type="slidenum">
              <a:rPr lang="en-US" sz="1200" b="0" strike="noStrike" spc="-1">
                <a:latin typeface="Times New Roman"/>
              </a:rPr>
              <a:t>1</a:t>
            </a:fld>
            <a:endParaRPr lang="en-US" sz="1200" b="0" strike="noStrike" spc="-1">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0013" y="763588"/>
            <a:ext cx="5030787" cy="3771900"/>
          </a:xfrm>
        </p:spPr>
      </p:sp>
      <p:sp>
        <p:nvSpPr>
          <p:cNvPr id="3" name="备注占位符 2"/>
          <p:cNvSpPr>
            <a:spLocks noGrp="1"/>
          </p:cNvSpPr>
          <p:nvPr>
            <p:ph type="body" idx="1"/>
          </p:nvPr>
        </p:nvSpPr>
        <p:spPr/>
        <p:txBody>
          <a:bodyPr/>
          <a:lstStyle/>
          <a:p>
            <a:r>
              <a:rPr lang="zh-CN" altLang="en-US" dirty="0"/>
              <a:t>电解液中加了很多</a:t>
            </a:r>
            <a:r>
              <a:rPr lang="en-US" altLang="zh-CN" dirty="0" err="1"/>
              <a:t>LiF</a:t>
            </a:r>
            <a:r>
              <a:rPr lang="zh-CN" altLang="en-US" dirty="0"/>
              <a:t>，或电解液是含氟物种（如氟代碳酸乙烯酯）</a:t>
            </a:r>
            <a:endParaRPr lang="en-US" altLang="zh-CN" dirty="0"/>
          </a:p>
          <a:p>
            <a:r>
              <a:rPr lang="zh-CN" altLang="en-US" dirty="0"/>
              <a:t>电解液中为什么加</a:t>
            </a:r>
            <a:r>
              <a:rPr lang="en-US" altLang="zh-CN" dirty="0"/>
              <a:t>F</a:t>
            </a:r>
            <a:r>
              <a:rPr lang="zh-CN" altLang="en-US" dirty="0"/>
              <a:t>（含氟，无机物很多用</a:t>
            </a:r>
            <a:r>
              <a:rPr lang="en-US" altLang="zh-CN" dirty="0"/>
              <a:t>LiPF6</a:t>
            </a:r>
            <a:r>
              <a:rPr lang="zh-CN" altLang="en-US" dirty="0"/>
              <a:t>）：</a:t>
            </a:r>
            <a:r>
              <a:rPr lang="zh-CN" altLang="en-US" sz="1200" b="0" i="0" kern="1200" dirty="0">
                <a:solidFill>
                  <a:schemeClr val="tx1"/>
                </a:solidFill>
                <a:effectLst/>
                <a:latin typeface="+mn-lt"/>
                <a:ea typeface="+mn-ea"/>
                <a:cs typeface="+mn-cs"/>
              </a:rPr>
              <a:t>高纯度、低分子量、低毒性、在非水溶剂可以完全溶解和解离、较好的热稳定性、在溶剂中强的化学稳定性、具有宽的电化学稳定性等等。</a:t>
            </a:r>
            <a:r>
              <a:rPr lang="zh-CN" altLang="en-US" dirty="0"/>
              <a:t>含氟电解液有高的氧化稳定性；加入有机溶剂后使其不容易燃烧；可以提高电池的低温性能，部分氟代的电解液极性大，有助于</a:t>
            </a:r>
            <a:r>
              <a:rPr lang="en-US" altLang="zh-CN" dirty="0"/>
              <a:t>Li</a:t>
            </a:r>
            <a:r>
              <a:rPr lang="en-US" altLang="zh-CN" baseline="30000" dirty="0"/>
              <a:t>+</a:t>
            </a:r>
            <a:r>
              <a:rPr lang="zh-CN" altLang="en-US" baseline="0" dirty="0"/>
              <a:t>溶解和迁移</a:t>
            </a:r>
            <a:endParaRPr lang="zh-CN" altLang="en-US" dirty="0"/>
          </a:p>
        </p:txBody>
      </p:sp>
      <p:sp>
        <p:nvSpPr>
          <p:cNvPr id="4" name="灯片编号占位符 3"/>
          <p:cNvSpPr>
            <a:spLocks noGrp="1"/>
          </p:cNvSpPr>
          <p:nvPr>
            <p:ph type="sldNum"/>
          </p:nvPr>
        </p:nvSpPr>
        <p:spPr/>
        <p:txBody>
          <a:bodyPr/>
          <a:lstStyle/>
          <a:p>
            <a:pPr algn="r"/>
            <a:fld id="{B04D5458-9F5D-43A1-B00C-95480CF18ADF}" type="slidenum">
              <a:rPr lang="en-US" sz="1400" b="0" strike="noStrike" spc="-1" smtClean="0">
                <a:latin typeface="Times New Roman"/>
              </a:rPr>
              <a:t>3</a:t>
            </a:fld>
            <a:endParaRPr lang="en-US" sz="1400" b="0" strike="noStrike" spc="-1">
              <a:latin typeface="Times New Roman"/>
            </a:endParaRPr>
          </a:p>
        </p:txBody>
      </p:sp>
    </p:spTree>
    <p:extLst>
      <p:ext uri="{BB962C8B-B14F-4D97-AF65-F5344CB8AC3E}">
        <p14:creationId xmlns:p14="http://schemas.microsoft.com/office/powerpoint/2010/main" val="1664355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PlaceHolder 1"/>
          <p:cNvSpPr>
            <a:spLocks noGrp="1" noRot="1" noChangeAspect="1"/>
          </p:cNvSpPr>
          <p:nvPr>
            <p:ph type="sldImg"/>
          </p:nvPr>
        </p:nvSpPr>
        <p:spPr>
          <a:xfrm>
            <a:off x="1371600" y="1143000"/>
            <a:ext cx="4114800" cy="3086100"/>
          </a:xfrm>
          <a:prstGeom prst="rect">
            <a:avLst/>
          </a:prstGeom>
        </p:spPr>
      </p:sp>
      <p:sp>
        <p:nvSpPr>
          <p:cNvPr id="260" name="PlaceHolder 2"/>
          <p:cNvSpPr>
            <a:spLocks noGrp="1"/>
          </p:cNvSpPr>
          <p:nvPr>
            <p:ph type="body"/>
          </p:nvPr>
        </p:nvSpPr>
        <p:spPr>
          <a:xfrm>
            <a:off x="685800" y="4400640"/>
            <a:ext cx="5486040" cy="3600000"/>
          </a:xfrm>
          <a:prstGeom prst="rect">
            <a:avLst/>
          </a:prstGeom>
        </p:spPr>
        <p:txBody>
          <a:bodyPr>
            <a:noAutofit/>
          </a:bodyPr>
          <a:lstStyle/>
          <a:p>
            <a:r>
              <a:rPr lang="zh-CN" altLang="en-US" sz="2000" b="0" strike="noStrike" spc="-1" dirty="0">
                <a:latin typeface="Arial"/>
              </a:rPr>
              <a:t>左图是水为电解液的能级图，形成不溶的固体层；这里我们也可以看到，正极和负极都可以形成</a:t>
            </a:r>
            <a:r>
              <a:rPr lang="en-US" altLang="zh-CN" sz="2000" b="0" strike="noStrike" spc="-1" dirty="0">
                <a:latin typeface="Arial"/>
              </a:rPr>
              <a:t>SEI</a:t>
            </a:r>
            <a:r>
              <a:rPr lang="zh-CN" altLang="en-US" sz="2000" b="0" strike="noStrike" spc="-1" dirty="0">
                <a:latin typeface="Arial"/>
              </a:rPr>
              <a:t>，但是大多数情况下负极更容易形成</a:t>
            </a:r>
            <a:r>
              <a:rPr lang="en-US" altLang="zh-CN" sz="2000" b="0" strike="noStrike" spc="-1" dirty="0">
                <a:latin typeface="Arial"/>
              </a:rPr>
              <a:t>SEI</a:t>
            </a:r>
            <a:r>
              <a:rPr lang="zh-CN" altLang="en-US" sz="2000" b="0" strike="noStrike" spc="-1" dirty="0">
                <a:latin typeface="Arial"/>
              </a:rPr>
              <a:t>，所以我们今天的案例以负极</a:t>
            </a:r>
            <a:r>
              <a:rPr lang="en-US" altLang="zh-CN" sz="2000" b="0" strike="noStrike" spc="-1" dirty="0">
                <a:latin typeface="Arial"/>
              </a:rPr>
              <a:t>SEI</a:t>
            </a:r>
            <a:r>
              <a:rPr lang="zh-CN" altLang="en-US" sz="2000" b="0" strike="noStrike" spc="-1" dirty="0">
                <a:latin typeface="Arial"/>
              </a:rPr>
              <a:t>为主</a:t>
            </a:r>
            <a:endParaRPr lang="en-US" sz="2000" b="0" strike="noStrike" spc="-1" dirty="0">
              <a:latin typeface="Arial"/>
            </a:endParaRPr>
          </a:p>
        </p:txBody>
      </p:sp>
      <p:sp>
        <p:nvSpPr>
          <p:cNvPr id="261" name="TextShape 3"/>
          <p:cNvSpPr txBox="1"/>
          <p:nvPr/>
        </p:nvSpPr>
        <p:spPr>
          <a:xfrm>
            <a:off x="3884760" y="8685360"/>
            <a:ext cx="2971440" cy="458280"/>
          </a:xfrm>
          <a:prstGeom prst="rect">
            <a:avLst/>
          </a:prstGeom>
          <a:noFill/>
          <a:ln w="0">
            <a:noFill/>
          </a:ln>
        </p:spPr>
        <p:txBody>
          <a:bodyPr anchor="b">
            <a:noAutofit/>
          </a:bodyPr>
          <a:lstStyle/>
          <a:p>
            <a:pPr algn="r">
              <a:lnSpc>
                <a:spcPct val="100000"/>
              </a:lnSpc>
            </a:pPr>
            <a:fld id="{A3B25326-445B-4EE8-94EE-FE73C445D77F}" type="slidenum">
              <a:rPr lang="en-US" sz="1200" b="0" strike="noStrike" spc="-1">
                <a:latin typeface="Times New Roman"/>
              </a:rPr>
              <a:t>4</a:t>
            </a:fld>
            <a:endParaRPr lang="en-US" sz="1200" b="0" strike="noStrike" spc="-1">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0013" y="763588"/>
            <a:ext cx="5030787" cy="3771900"/>
          </a:xfrm>
        </p:spPr>
      </p:sp>
      <p:sp>
        <p:nvSpPr>
          <p:cNvPr id="3" name="备注占位符 2"/>
          <p:cNvSpPr>
            <a:spLocks noGrp="1"/>
          </p:cNvSpPr>
          <p:nvPr>
            <p:ph type="body" idx="1"/>
          </p:nvPr>
        </p:nvSpPr>
        <p:spPr/>
        <p:txBody>
          <a:bodyPr/>
          <a:lstStyle/>
          <a:p>
            <a:r>
              <a:rPr lang="zh-CN" altLang="en-US" dirty="0"/>
              <a:t>早在 </a:t>
            </a:r>
            <a:r>
              <a:rPr lang="en-US" altLang="zh-CN" dirty="0"/>
              <a:t>1970 </a:t>
            </a:r>
            <a:r>
              <a:rPr lang="zh-CN" altLang="en-US" dirty="0"/>
              <a:t>年，</a:t>
            </a:r>
            <a:r>
              <a:rPr lang="en-US" altLang="zh-CN" dirty="0"/>
              <a:t>Dey </a:t>
            </a:r>
            <a:r>
              <a:rPr lang="zh-CN" altLang="en-US" dirty="0"/>
              <a:t>第一次在电池中的锂电极表面观察到了一层钝化层。而在</a:t>
            </a:r>
            <a:r>
              <a:rPr lang="en-US" altLang="zh-CN" dirty="0"/>
              <a:t>1979 </a:t>
            </a:r>
            <a:r>
              <a:rPr lang="zh-CN" altLang="en-US" dirty="0"/>
              <a:t>年，</a:t>
            </a:r>
            <a:r>
              <a:rPr lang="en-US" altLang="zh-CN" dirty="0" err="1"/>
              <a:t>Peled</a:t>
            </a:r>
            <a:r>
              <a:rPr lang="en-US" altLang="zh-CN" dirty="0"/>
              <a:t> </a:t>
            </a:r>
            <a:r>
              <a:rPr lang="zh-CN" altLang="en-US" dirty="0"/>
              <a:t>提出了 </a:t>
            </a:r>
            <a:r>
              <a:rPr lang="en-US" altLang="zh-CN" dirty="0"/>
              <a:t>SEI </a:t>
            </a:r>
            <a:r>
              <a:rPr lang="zh-CN" altLang="en-US" dirty="0"/>
              <a:t>这一概念，认为它是在碱金属或碱土金属表面与电解液相接触时瞬间形成的一个类似于固态电解质的界面。接着在 </a:t>
            </a:r>
            <a:r>
              <a:rPr lang="en-US" altLang="zh-CN" dirty="0"/>
              <a:t>1983 </a:t>
            </a:r>
            <a:r>
              <a:rPr lang="zh-CN" altLang="en-US" dirty="0"/>
              <a:t>年，他又进一步提出了一个 </a:t>
            </a:r>
            <a:r>
              <a:rPr lang="en-US" altLang="zh-CN" dirty="0"/>
              <a:t>SEI </a:t>
            </a:r>
            <a:r>
              <a:rPr lang="zh-CN" altLang="en-US" dirty="0"/>
              <a:t>的双层结构模型，其靠近电极的一层较薄且密致，而靠近电解液的一层更厚且疏松多孔。这些早期模型都没有涉及到 </a:t>
            </a:r>
            <a:r>
              <a:rPr lang="en-US" altLang="zh-CN" dirty="0"/>
              <a:t>SEI </a:t>
            </a:r>
            <a:r>
              <a:rPr lang="zh-CN" altLang="en-US" dirty="0"/>
              <a:t>的化学组分。而后许多不同的实验工作开始研究 </a:t>
            </a:r>
            <a:r>
              <a:rPr lang="en-US" altLang="zh-CN" dirty="0"/>
              <a:t>SEI </a:t>
            </a:r>
            <a:r>
              <a:rPr lang="zh-CN" altLang="en-US" dirty="0"/>
              <a:t>的化学构成，譬如在 </a:t>
            </a:r>
            <a:r>
              <a:rPr lang="en-US" altLang="zh-CN" dirty="0"/>
              <a:t>1985 </a:t>
            </a:r>
            <a:r>
              <a:rPr lang="zh-CN" altLang="en-US" dirty="0"/>
              <a:t>年，</a:t>
            </a:r>
            <a:r>
              <a:rPr lang="en-US" altLang="zh-CN" dirty="0" err="1"/>
              <a:t>Nazri</a:t>
            </a:r>
            <a:r>
              <a:rPr lang="zh-CN" altLang="en-US" dirty="0"/>
              <a:t>和 </a:t>
            </a:r>
            <a:r>
              <a:rPr lang="en-US" altLang="zh-CN" dirty="0"/>
              <a:t>Muller </a:t>
            </a:r>
            <a:r>
              <a:rPr lang="zh-CN" altLang="en-US" dirty="0"/>
              <a:t>首次利用 </a:t>
            </a:r>
            <a:r>
              <a:rPr lang="en-US" altLang="zh-CN" dirty="0"/>
              <a:t>XPS/FTIR/XRD </a:t>
            </a:r>
            <a:r>
              <a:rPr lang="zh-CN" altLang="en-US" dirty="0"/>
              <a:t>等方法在锂表面的 </a:t>
            </a:r>
            <a:r>
              <a:rPr lang="en-US" altLang="zh-CN" dirty="0"/>
              <a:t>SEI </a:t>
            </a:r>
            <a:r>
              <a:rPr lang="zh-CN" altLang="en-US" dirty="0"/>
              <a:t>中观察到了碳酸锂和低聚体等成分；在 </a:t>
            </a:r>
            <a:r>
              <a:rPr lang="en-US" altLang="zh-CN" dirty="0"/>
              <a:t>1987 </a:t>
            </a:r>
            <a:r>
              <a:rPr lang="zh-CN" altLang="en-US" dirty="0"/>
              <a:t>年 </a:t>
            </a:r>
            <a:r>
              <a:rPr lang="en-US" altLang="zh-CN" dirty="0" err="1"/>
              <a:t>Aurbach</a:t>
            </a:r>
            <a:r>
              <a:rPr lang="en-US" altLang="zh-CN" dirty="0"/>
              <a:t> </a:t>
            </a:r>
            <a:r>
              <a:rPr lang="zh-CN" altLang="en-US" dirty="0"/>
              <a:t>等人进一步通过 </a:t>
            </a:r>
            <a:r>
              <a:rPr lang="en-US" altLang="zh-CN" dirty="0"/>
              <a:t>FTIR/XPS </a:t>
            </a:r>
            <a:r>
              <a:rPr lang="zh-CN" altLang="en-US" dirty="0"/>
              <a:t>揭示了</a:t>
            </a:r>
            <a:r>
              <a:rPr lang="en-US" altLang="zh-CN" dirty="0"/>
              <a:t>lithium alkyl carbonates </a:t>
            </a:r>
            <a:r>
              <a:rPr lang="zh-CN" altLang="en-US" dirty="0"/>
              <a:t>（不会翻译）是 </a:t>
            </a:r>
            <a:r>
              <a:rPr lang="en-US" altLang="zh-CN" dirty="0"/>
              <a:t>SEI </a:t>
            </a:r>
            <a:r>
              <a:rPr lang="zh-CN" altLang="en-US" dirty="0"/>
              <a:t>的主要成分，并认为这来自于碳酸盐溶液的分解。到了 </a:t>
            </a:r>
            <a:r>
              <a:rPr lang="en-US" altLang="zh-CN" dirty="0"/>
              <a:t>1999 </a:t>
            </a:r>
            <a:r>
              <a:rPr lang="zh-CN" altLang="en-US" dirty="0"/>
              <a:t>年，</a:t>
            </a:r>
            <a:r>
              <a:rPr lang="en-US" altLang="zh-CN" dirty="0" err="1"/>
              <a:t>Aurbach</a:t>
            </a:r>
            <a:r>
              <a:rPr lang="en-US" altLang="zh-CN" dirty="0"/>
              <a:t> </a:t>
            </a:r>
            <a:r>
              <a:rPr lang="zh-CN" altLang="en-US" dirty="0"/>
              <a:t>提出模型对 </a:t>
            </a:r>
            <a:r>
              <a:rPr lang="en-US" altLang="zh-CN" dirty="0"/>
              <a:t>SEI </a:t>
            </a:r>
            <a:r>
              <a:rPr lang="zh-CN" altLang="en-US" dirty="0"/>
              <a:t>的形成过程进行了细致的描述，而在 </a:t>
            </a:r>
            <a:r>
              <a:rPr lang="en-US" altLang="zh-CN" dirty="0"/>
              <a:t>2014 </a:t>
            </a:r>
            <a:r>
              <a:rPr lang="zh-CN" altLang="en-US" dirty="0"/>
              <a:t>年，</a:t>
            </a:r>
            <a:r>
              <a:rPr lang="en-US" altLang="zh-CN" dirty="0" err="1"/>
              <a:t>Cresce</a:t>
            </a:r>
            <a:r>
              <a:rPr lang="en-US" altLang="zh-CN" dirty="0"/>
              <a:t> </a:t>
            </a:r>
            <a:r>
              <a:rPr lang="zh-CN" altLang="en-US" dirty="0"/>
              <a:t>等人利用原位电化学 </a:t>
            </a:r>
            <a:r>
              <a:rPr lang="en-US" altLang="zh-CN" dirty="0"/>
              <a:t>AFM </a:t>
            </a:r>
            <a:r>
              <a:rPr lang="zh-CN" altLang="en-US" dirty="0"/>
              <a:t>对多组分、多层的 </a:t>
            </a:r>
            <a:r>
              <a:rPr lang="en-US" altLang="zh-CN" dirty="0"/>
              <a:t>SEI </a:t>
            </a:r>
            <a:r>
              <a:rPr lang="zh-CN" altLang="en-US" dirty="0"/>
              <a:t>的时间烟花进行了直接观测。近年来，实验技术的发展带来了对 </a:t>
            </a:r>
            <a:r>
              <a:rPr lang="en-US" altLang="zh-CN" dirty="0"/>
              <a:t>SEI</a:t>
            </a:r>
            <a:r>
              <a:rPr lang="zh-CN" altLang="en-US" dirty="0"/>
              <a:t>更为精确的观测，譬如在 </a:t>
            </a:r>
            <a:r>
              <a:rPr lang="en-US" altLang="zh-CN" dirty="0"/>
              <a:t>2017 </a:t>
            </a:r>
            <a:r>
              <a:rPr lang="zh-CN" altLang="en-US" dirty="0"/>
              <a:t>年，</a:t>
            </a:r>
            <a:r>
              <a:rPr lang="en-US" altLang="zh-CN" dirty="0"/>
              <a:t>Li </a:t>
            </a:r>
            <a:r>
              <a:rPr lang="zh-CN" altLang="en-US" dirty="0"/>
              <a:t>等人利用 </a:t>
            </a:r>
            <a:r>
              <a:rPr lang="en-US" altLang="zh-CN" dirty="0"/>
              <a:t>cryo-EM </a:t>
            </a:r>
            <a:r>
              <a:rPr lang="zh-CN" altLang="en-US" dirty="0"/>
              <a:t>对 </a:t>
            </a:r>
            <a:r>
              <a:rPr lang="en-US" altLang="zh-CN" dirty="0"/>
              <a:t>SEI </a:t>
            </a:r>
            <a:r>
              <a:rPr lang="zh-CN" altLang="en-US" dirty="0"/>
              <a:t>的空间结构实现了高分辨的观测。此外，</a:t>
            </a:r>
            <a:r>
              <a:rPr lang="en-US" altLang="zh-CN" dirty="0"/>
              <a:t>SEI </a:t>
            </a:r>
            <a:r>
              <a:rPr lang="zh-CN" altLang="en-US" dirty="0"/>
              <a:t>研究的逐步深入也为人造 </a:t>
            </a:r>
            <a:r>
              <a:rPr lang="en-US" altLang="zh-CN" dirty="0"/>
              <a:t>SEI </a:t>
            </a:r>
            <a:r>
              <a:rPr lang="zh-CN" altLang="en-US" dirty="0"/>
              <a:t>的设计提供了理论指引。譬如在 </a:t>
            </a:r>
            <a:r>
              <a:rPr lang="en-US" altLang="zh-CN" dirty="0"/>
              <a:t>2010</a:t>
            </a:r>
            <a:r>
              <a:rPr lang="zh-CN" altLang="en-US" dirty="0"/>
              <a:t>年，</a:t>
            </a:r>
            <a:r>
              <a:rPr lang="en-US" altLang="zh-CN" dirty="0"/>
              <a:t>Jung </a:t>
            </a:r>
            <a:r>
              <a:rPr lang="zh-CN" altLang="en-US" dirty="0"/>
              <a:t>等人通过在石墨电极的表面沉积了毫米厚的氧化铝涂层，提高了电池的耐久性。</a:t>
            </a:r>
          </a:p>
        </p:txBody>
      </p:sp>
      <p:sp>
        <p:nvSpPr>
          <p:cNvPr id="4" name="灯片编号占位符 3"/>
          <p:cNvSpPr>
            <a:spLocks noGrp="1"/>
          </p:cNvSpPr>
          <p:nvPr>
            <p:ph type="sldNum"/>
          </p:nvPr>
        </p:nvSpPr>
        <p:spPr/>
        <p:txBody>
          <a:bodyPr/>
          <a:lstStyle/>
          <a:p>
            <a:pPr algn="r"/>
            <a:fld id="{B04D5458-9F5D-43A1-B00C-95480CF18ADF}" type="slidenum">
              <a:rPr lang="en-US" sz="1400" b="0" strike="noStrike" spc="-1" smtClean="0">
                <a:latin typeface="Times New Roman"/>
              </a:rPr>
              <a:t>5</a:t>
            </a:fld>
            <a:endParaRPr lang="en-US" sz="1400" b="0" strike="noStrike" spc="-1">
              <a:latin typeface="Times New Roman"/>
            </a:endParaRPr>
          </a:p>
        </p:txBody>
      </p:sp>
    </p:spTree>
    <p:extLst>
      <p:ext uri="{BB962C8B-B14F-4D97-AF65-F5344CB8AC3E}">
        <p14:creationId xmlns:p14="http://schemas.microsoft.com/office/powerpoint/2010/main" val="1830356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PlaceHolder 1"/>
          <p:cNvSpPr>
            <a:spLocks noGrp="1" noRot="1" noChangeAspect="1"/>
          </p:cNvSpPr>
          <p:nvPr>
            <p:ph type="sldImg"/>
          </p:nvPr>
        </p:nvSpPr>
        <p:spPr>
          <a:xfrm>
            <a:off x="1371600" y="1143000"/>
            <a:ext cx="4114800" cy="3086100"/>
          </a:xfrm>
          <a:prstGeom prst="rect">
            <a:avLst/>
          </a:prstGeom>
        </p:spPr>
      </p:sp>
      <p:sp>
        <p:nvSpPr>
          <p:cNvPr id="263"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en-US" sz="2000" b="0" strike="noStrike" spc="-1" dirty="0">
                <a:latin typeface="Arial"/>
              </a:rPr>
              <a:t>Cu </a:t>
            </a:r>
            <a:r>
              <a:rPr lang="zh-CN" altLang="en-US" sz="2000" b="0" strike="noStrike" spc="-1" dirty="0">
                <a:latin typeface="Arial"/>
              </a:rPr>
              <a:t>在</a:t>
            </a:r>
            <a:r>
              <a:rPr lang="en-US" altLang="zh-CN" sz="2000" b="0" strike="noStrike" spc="-1" dirty="0">
                <a:latin typeface="Arial"/>
              </a:rPr>
              <a:t>a</a:t>
            </a:r>
            <a:r>
              <a:rPr lang="zh-CN" altLang="en-US" sz="2000" b="0" strike="noStrike" spc="-1" dirty="0">
                <a:latin typeface="Arial"/>
              </a:rPr>
              <a:t>→</a:t>
            </a:r>
            <a:r>
              <a:rPr lang="en-US" altLang="zh-CN" sz="2000" b="0" strike="noStrike" spc="-1" dirty="0">
                <a:latin typeface="Arial"/>
              </a:rPr>
              <a:t>b</a:t>
            </a:r>
            <a:r>
              <a:rPr lang="zh-CN" altLang="en-US" sz="2000" b="0" strike="noStrike" spc="-1" dirty="0">
                <a:latin typeface="Arial"/>
              </a:rPr>
              <a:t>过程“</a:t>
            </a:r>
            <a:r>
              <a:rPr lang="zh-CN" sz="2000" b="0" strike="noStrike" spc="-1" dirty="0">
                <a:latin typeface="Arial"/>
              </a:rPr>
              <a:t>变薄</a:t>
            </a:r>
            <a:r>
              <a:rPr lang="zh-CN" altLang="en-US" sz="2000" b="0" strike="noStrike" spc="-1" dirty="0">
                <a:latin typeface="Arial"/>
              </a:rPr>
              <a:t>“</a:t>
            </a:r>
            <a:r>
              <a:rPr lang="zh-CN" sz="2000" b="0" strike="noStrike" spc="-1" dirty="0">
                <a:latin typeface="Arial"/>
              </a:rPr>
              <a:t>：多孔的</a:t>
            </a:r>
            <a:r>
              <a:rPr lang="en-US" sz="2000" b="0" strike="noStrike" spc="-1" dirty="0">
                <a:latin typeface="Arial"/>
              </a:rPr>
              <a:t>Cu</a:t>
            </a:r>
            <a:r>
              <a:rPr lang="zh-CN" sz="2000" b="0" strike="noStrike" spc="-1" dirty="0">
                <a:latin typeface="Arial"/>
              </a:rPr>
              <a:t>吸引了</a:t>
            </a:r>
            <a:r>
              <a:rPr lang="en-US" sz="2000" b="0" strike="noStrike" spc="-1" dirty="0">
                <a:latin typeface="Arial"/>
              </a:rPr>
              <a:t>Li</a:t>
            </a:r>
            <a:r>
              <a:rPr lang="en-US" sz="2000" b="0" strike="noStrike" spc="-1" baseline="30000" dirty="0">
                <a:latin typeface="Arial"/>
              </a:rPr>
              <a:t>+</a:t>
            </a:r>
            <a:r>
              <a:rPr lang="zh-CN" sz="2000" b="0" strike="noStrike" spc="-1" dirty="0">
                <a:latin typeface="Arial"/>
              </a:rPr>
              <a:t>扩散到其中</a:t>
            </a:r>
            <a:endParaRPr lang="en-US" altLang="zh-CN" sz="2000" b="0" strike="noStrike" spc="-1" dirty="0">
              <a:latin typeface="Arial"/>
            </a:endParaRPr>
          </a:p>
          <a:p>
            <a:pPr marL="216000" indent="-216000">
              <a:lnSpc>
                <a:spcPct val="100000"/>
              </a:lnSpc>
            </a:pPr>
            <a:r>
              <a:rPr lang="zh-CN" altLang="en-US" sz="2000" b="0" strike="noStrike" spc="-1" dirty="0">
                <a:latin typeface="Arial"/>
              </a:rPr>
              <a:t>溶剂和电解液信号：</a:t>
            </a:r>
            <a:r>
              <a:rPr lang="en-US" altLang="zh-CN" sz="2000" b="0" strike="noStrike" spc="-1" dirty="0">
                <a:latin typeface="Arial"/>
              </a:rPr>
              <a:t>F</a:t>
            </a:r>
            <a:r>
              <a:rPr lang="zh-CN" altLang="en-US" sz="2000" b="0" strike="noStrike" spc="-1" dirty="0">
                <a:latin typeface="Arial"/>
              </a:rPr>
              <a:t>，</a:t>
            </a:r>
            <a:r>
              <a:rPr lang="en-US" altLang="zh-CN" sz="2000" b="0" strike="noStrike" spc="-1" dirty="0">
                <a:latin typeface="Arial"/>
              </a:rPr>
              <a:t>FSI</a:t>
            </a:r>
            <a:r>
              <a:rPr lang="zh-CN" altLang="en-US" sz="2000" b="0" strike="noStrike" spc="-1" dirty="0">
                <a:latin typeface="Arial"/>
              </a:rPr>
              <a:t>； 含</a:t>
            </a:r>
            <a:r>
              <a:rPr lang="en-US" altLang="zh-CN" sz="2000" b="0" strike="noStrike" spc="-1" dirty="0">
                <a:latin typeface="Arial"/>
              </a:rPr>
              <a:t>F</a:t>
            </a:r>
            <a:r>
              <a:rPr lang="zh-CN" altLang="en-US" sz="2000" b="0" strike="noStrike" spc="-1" dirty="0">
                <a:latin typeface="Arial"/>
              </a:rPr>
              <a:t>体系没产生含</a:t>
            </a:r>
            <a:r>
              <a:rPr lang="en-US" altLang="zh-CN" sz="2000" b="0" strike="noStrike" spc="-1" dirty="0">
                <a:latin typeface="Arial"/>
              </a:rPr>
              <a:t>F</a:t>
            </a:r>
            <a:r>
              <a:rPr lang="zh-CN" altLang="en-US" sz="2000" b="0" strike="noStrike" spc="-1" dirty="0">
                <a:latin typeface="Arial"/>
              </a:rPr>
              <a:t>的</a:t>
            </a:r>
            <a:r>
              <a:rPr lang="en-US" altLang="zh-CN" sz="2000" b="0" strike="noStrike" spc="-1" dirty="0">
                <a:latin typeface="Arial"/>
              </a:rPr>
              <a:t>SEI</a:t>
            </a:r>
            <a:r>
              <a:rPr lang="zh-CN" altLang="en-US" sz="2000" b="0" strike="noStrike" spc="-1" dirty="0">
                <a:latin typeface="Arial"/>
              </a:rPr>
              <a:t>可能原因：形成双电层过程中的排斥力导致</a:t>
            </a:r>
            <a:r>
              <a:rPr lang="en-US" altLang="zh-CN" sz="2000" b="0" strike="noStrike" spc="-1" dirty="0">
                <a:latin typeface="Arial"/>
              </a:rPr>
              <a:t>FSI</a:t>
            </a:r>
            <a:r>
              <a:rPr lang="en-US" altLang="zh-CN" sz="2000" b="0" strike="noStrike" spc="-1" baseline="30000" dirty="0">
                <a:latin typeface="Arial"/>
              </a:rPr>
              <a:t>-</a:t>
            </a:r>
            <a:r>
              <a:rPr lang="zh-CN" altLang="en-US" sz="2000" b="0" strike="noStrike" spc="-1" baseline="0" dirty="0">
                <a:latin typeface="Arial"/>
              </a:rPr>
              <a:t>不能到达电极界面</a:t>
            </a:r>
            <a:endParaRPr lang="en-US" sz="2000" b="0" strike="noStrike" spc="-1" dirty="0">
              <a:latin typeface="Arial"/>
            </a:endParaRPr>
          </a:p>
          <a:p>
            <a:pPr marL="216000" indent="-216000">
              <a:lnSpc>
                <a:spcPct val="100000"/>
              </a:lnSpc>
            </a:pPr>
            <a:r>
              <a:rPr lang="zh-CN" sz="2000" b="0" strike="noStrike" spc="-1" dirty="0">
                <a:latin typeface="Arial"/>
              </a:rPr>
              <a:t>之前的观点：</a:t>
            </a:r>
            <a:r>
              <a:rPr lang="en-US" sz="2000" b="0" strike="noStrike" spc="-1" dirty="0" err="1">
                <a:latin typeface="Arial"/>
              </a:rPr>
              <a:t>LiF</a:t>
            </a:r>
            <a:r>
              <a:rPr lang="zh-CN" sz="2000" b="0" strike="noStrike" spc="-1" dirty="0">
                <a:latin typeface="Arial"/>
              </a:rPr>
              <a:t>是含</a:t>
            </a:r>
            <a:r>
              <a:rPr lang="en-US" sz="2000" b="0" strike="noStrike" spc="-1" dirty="0">
                <a:latin typeface="Arial"/>
              </a:rPr>
              <a:t>F</a:t>
            </a:r>
            <a:r>
              <a:rPr lang="zh-CN" sz="2000" b="0" strike="noStrike" spc="-1" dirty="0">
                <a:latin typeface="Arial"/>
              </a:rPr>
              <a:t>电解液体系不可避免的</a:t>
            </a:r>
            <a:r>
              <a:rPr lang="en-US" sz="2000" b="0" strike="noStrike" spc="-1" dirty="0">
                <a:latin typeface="Arial"/>
              </a:rPr>
              <a:t>SEI</a:t>
            </a:r>
            <a:r>
              <a:rPr lang="zh-CN" sz="2000" b="0" strike="noStrike" spc="-1" dirty="0">
                <a:latin typeface="Arial"/>
              </a:rPr>
              <a:t>成分，但实验中发现</a:t>
            </a:r>
            <a:r>
              <a:rPr lang="en-US" sz="2000" b="0" strike="noStrike" spc="-1" dirty="0">
                <a:latin typeface="Arial"/>
              </a:rPr>
              <a:t>3V</a:t>
            </a:r>
            <a:r>
              <a:rPr lang="zh-CN" sz="2000" b="0" strike="noStrike" spc="-1" dirty="0">
                <a:latin typeface="Arial"/>
              </a:rPr>
              <a:t>下</a:t>
            </a:r>
            <a:r>
              <a:rPr lang="en-US" sz="2000" b="0" strike="noStrike" spc="-1" dirty="0">
                <a:latin typeface="Arial"/>
              </a:rPr>
              <a:t>F</a:t>
            </a:r>
            <a:r>
              <a:rPr lang="en-US" sz="2000" b="0" strike="noStrike" spc="-1" baseline="30000" dirty="0">
                <a:latin typeface="Arial"/>
              </a:rPr>
              <a:t>-</a:t>
            </a:r>
            <a:r>
              <a:rPr lang="zh-CN" sz="2000" b="0" strike="noStrike" spc="-1" dirty="0">
                <a:latin typeface="Arial"/>
              </a:rPr>
              <a:t>信号在</a:t>
            </a:r>
            <a:r>
              <a:rPr lang="en-US" sz="2000" b="0" strike="noStrike" spc="-1" dirty="0">
                <a:latin typeface="Arial"/>
              </a:rPr>
              <a:t>SEI</a:t>
            </a:r>
            <a:r>
              <a:rPr lang="zh-CN" sz="2000" b="0" strike="noStrike" spc="-1" dirty="0">
                <a:latin typeface="Arial"/>
              </a:rPr>
              <a:t>层并不明显（可能是因为负极与含</a:t>
            </a:r>
            <a:r>
              <a:rPr lang="en-US" sz="2000" b="0" strike="noStrike" spc="-1" dirty="0">
                <a:latin typeface="Arial"/>
              </a:rPr>
              <a:t>F</a:t>
            </a:r>
            <a:r>
              <a:rPr lang="zh-CN" sz="2000" b="0" strike="noStrike" spc="-1" dirty="0">
                <a:latin typeface="Arial"/>
              </a:rPr>
              <a:t>负离子排斥）</a:t>
            </a:r>
            <a:endParaRPr lang="en-US" sz="2000" b="0" strike="noStrike" spc="-1" dirty="0">
              <a:latin typeface="Arial"/>
            </a:endParaRPr>
          </a:p>
          <a:p>
            <a:pPr marL="216000" indent="-216000">
              <a:lnSpc>
                <a:spcPct val="100000"/>
              </a:lnSpc>
            </a:pPr>
            <a:r>
              <a:rPr lang="en-US" sz="2000" b="0" strike="noStrike" spc="-1" dirty="0">
                <a:latin typeface="Arial"/>
              </a:rPr>
              <a:t>SEI</a:t>
            </a:r>
            <a:r>
              <a:rPr lang="zh-CN" sz="2000" b="0" strike="noStrike" spc="-1" dirty="0">
                <a:latin typeface="Arial"/>
              </a:rPr>
              <a:t>证据：</a:t>
            </a:r>
            <a:r>
              <a:rPr lang="en-US" sz="2000" b="0" strike="noStrike" spc="-1" dirty="0">
                <a:latin typeface="Arial"/>
              </a:rPr>
              <a:t>FSI</a:t>
            </a:r>
            <a:r>
              <a:rPr lang="en-US" sz="2000" b="0" strike="noStrike" spc="-1" baseline="30000" dirty="0">
                <a:latin typeface="Arial"/>
              </a:rPr>
              <a:t>-</a:t>
            </a:r>
            <a:r>
              <a:rPr lang="zh-CN" sz="2000" b="0" strike="noStrike" spc="-1" dirty="0">
                <a:latin typeface="Arial"/>
              </a:rPr>
              <a:t>和</a:t>
            </a:r>
            <a:r>
              <a:rPr lang="en-US" sz="2000" b="0" strike="noStrike" spc="-1" dirty="0">
                <a:latin typeface="Arial"/>
              </a:rPr>
              <a:t>OCH</a:t>
            </a:r>
            <a:r>
              <a:rPr lang="en-US" sz="2000" b="0" strike="noStrike" spc="-1" baseline="-25000" dirty="0">
                <a:latin typeface="Arial"/>
              </a:rPr>
              <a:t>3</a:t>
            </a:r>
            <a:r>
              <a:rPr lang="zh-CN" sz="2000" b="0" strike="noStrike" spc="-1" dirty="0">
                <a:latin typeface="Arial"/>
              </a:rPr>
              <a:t>，</a:t>
            </a:r>
            <a:r>
              <a:rPr lang="en-US" sz="2000" b="0" strike="noStrike" spc="-1" dirty="0">
                <a:latin typeface="Arial"/>
              </a:rPr>
              <a:t>[</a:t>
            </a:r>
            <a:r>
              <a:rPr lang="en-US" sz="2000" b="0" strike="noStrike" spc="-1" dirty="0" err="1">
                <a:latin typeface="Arial"/>
              </a:rPr>
              <a:t>Li+DME</a:t>
            </a:r>
            <a:r>
              <a:rPr lang="en-US" sz="2000" b="0" strike="noStrike" spc="-1" dirty="0">
                <a:latin typeface="Arial"/>
              </a:rPr>
              <a:t>]</a:t>
            </a:r>
            <a:r>
              <a:rPr lang="en-US" sz="2000" b="0" strike="noStrike" spc="-1" baseline="30000" dirty="0">
                <a:latin typeface="Arial"/>
              </a:rPr>
              <a:t>+</a:t>
            </a:r>
            <a:r>
              <a:rPr lang="zh-CN" sz="2000" b="0" strike="noStrike" spc="-1" dirty="0">
                <a:latin typeface="Arial"/>
              </a:rPr>
              <a:t>都不多，但</a:t>
            </a:r>
            <a:r>
              <a:rPr lang="en-US" sz="2000" b="0" strike="noStrike" spc="-1" dirty="0">
                <a:latin typeface="Arial"/>
              </a:rPr>
              <a:t>Li, Li</a:t>
            </a:r>
            <a:r>
              <a:rPr lang="en-US" sz="2000" b="0" strike="noStrike" spc="-1" baseline="-25000" dirty="0">
                <a:latin typeface="Arial"/>
              </a:rPr>
              <a:t>3</a:t>
            </a:r>
            <a:r>
              <a:rPr lang="en-US" sz="2000" b="0" strike="noStrike" spc="-1" dirty="0">
                <a:latin typeface="Arial"/>
              </a:rPr>
              <a:t>O</a:t>
            </a:r>
            <a:r>
              <a:rPr lang="en-US" sz="2000" b="0" strike="noStrike" spc="-1" baseline="30000" dirty="0">
                <a:latin typeface="Arial"/>
              </a:rPr>
              <a:t>+</a:t>
            </a:r>
            <a:r>
              <a:rPr lang="zh-CN" sz="2000" b="0" strike="noStrike" spc="-1" dirty="0">
                <a:latin typeface="Arial"/>
              </a:rPr>
              <a:t>占主要</a:t>
            </a:r>
            <a:endParaRPr lang="en-US" sz="2000" b="0" strike="noStrike" spc="-1" dirty="0">
              <a:latin typeface="Arial"/>
            </a:endParaRPr>
          </a:p>
          <a:p>
            <a:pPr marL="216000" indent="-216000">
              <a:lnSpc>
                <a:spcPct val="100000"/>
              </a:lnSpc>
            </a:pPr>
            <a:r>
              <a:rPr lang="en-US" sz="2000" b="0" strike="noStrike" spc="-1" dirty="0">
                <a:latin typeface="Arial"/>
              </a:rPr>
              <a:t> C</a:t>
            </a:r>
            <a:r>
              <a:rPr lang="zh-CN" sz="2000" b="0" strike="noStrike" spc="-1" dirty="0">
                <a:latin typeface="Arial"/>
              </a:rPr>
              <a:t>图中强的</a:t>
            </a:r>
            <a:r>
              <a:rPr lang="en-US" sz="2000" b="0" strike="noStrike" spc="-1" dirty="0">
                <a:latin typeface="Arial"/>
              </a:rPr>
              <a:t>Li</a:t>
            </a:r>
            <a:r>
              <a:rPr lang="en-US" sz="2000" b="0" strike="noStrike" spc="-1" baseline="-25000" dirty="0">
                <a:latin typeface="Arial"/>
              </a:rPr>
              <a:t>3</a:t>
            </a:r>
            <a:r>
              <a:rPr lang="en-US" sz="2000" b="0" strike="noStrike" spc="-1" dirty="0">
                <a:latin typeface="Arial"/>
              </a:rPr>
              <a:t>O</a:t>
            </a:r>
            <a:r>
              <a:rPr lang="en-US" sz="2000" b="0" strike="noStrike" spc="-1" baseline="30000" dirty="0">
                <a:latin typeface="Arial"/>
              </a:rPr>
              <a:t>+</a:t>
            </a:r>
            <a:r>
              <a:rPr lang="zh-CN" sz="2000" b="0" strike="noStrike" spc="-1" dirty="0">
                <a:latin typeface="Arial"/>
              </a:rPr>
              <a:t>说明内层的</a:t>
            </a:r>
            <a:r>
              <a:rPr lang="en-US" sz="2000" b="0" strike="noStrike" spc="-1" dirty="0">
                <a:latin typeface="Arial"/>
              </a:rPr>
              <a:t>SEI</a:t>
            </a:r>
            <a:r>
              <a:rPr lang="zh-CN" sz="2000" b="0" strike="noStrike" spc="-1" dirty="0">
                <a:latin typeface="Arial"/>
              </a:rPr>
              <a:t>主要还是</a:t>
            </a:r>
            <a:r>
              <a:rPr lang="en-US" sz="2000" b="0" strike="noStrike" spc="-1" dirty="0">
                <a:latin typeface="Arial"/>
              </a:rPr>
              <a:t>Li</a:t>
            </a:r>
            <a:r>
              <a:rPr lang="zh-CN" sz="2000" b="0" strike="noStrike" spc="-1" dirty="0">
                <a:latin typeface="Arial"/>
              </a:rPr>
              <a:t>的含氧或羟基物种组成</a:t>
            </a:r>
            <a:endParaRPr lang="en-US" altLang="zh-CN" sz="2000" b="0" strike="noStrike" spc="-1" dirty="0">
              <a:latin typeface="Arial"/>
            </a:endParaRPr>
          </a:p>
          <a:p>
            <a:pPr marL="216000" indent="-216000">
              <a:lnSpc>
                <a:spcPct val="100000"/>
              </a:lnSpc>
            </a:pPr>
            <a:endParaRPr lang="en-US" sz="2000" b="0" strike="noStrike" spc="-1" dirty="0">
              <a:latin typeface="Arial"/>
            </a:endParaRPr>
          </a:p>
          <a:p>
            <a:pPr marL="216000" indent="-216000">
              <a:lnSpc>
                <a:spcPct val="100000"/>
              </a:lnSpc>
            </a:pPr>
            <a:r>
              <a:rPr lang="en-US" sz="2000" b="0" strike="noStrike" spc="-1" dirty="0">
                <a:latin typeface="Arial"/>
              </a:rPr>
              <a:t>S</a:t>
            </a:r>
            <a:r>
              <a:rPr lang="en-US" altLang="zh-CN" sz="2000" b="0" strike="noStrike" spc="-1" dirty="0">
                <a:latin typeface="Arial"/>
              </a:rPr>
              <a:t>i</a:t>
            </a:r>
            <a:r>
              <a:rPr lang="en-US" altLang="zh-CN" sz="2000" b="0" strike="noStrike" spc="-1" baseline="-25000" dirty="0">
                <a:latin typeface="Arial"/>
              </a:rPr>
              <a:t>3</a:t>
            </a:r>
            <a:r>
              <a:rPr lang="en-US" altLang="zh-CN" sz="2000" b="0" strike="noStrike" spc="-1" baseline="0" dirty="0">
                <a:latin typeface="Arial"/>
              </a:rPr>
              <a:t>N</a:t>
            </a:r>
            <a:r>
              <a:rPr lang="en-US" altLang="zh-CN" sz="2000" b="0" strike="noStrike" spc="-1" baseline="-25000" dirty="0">
                <a:latin typeface="Arial"/>
              </a:rPr>
              <a:t>4</a:t>
            </a:r>
            <a:r>
              <a:rPr lang="zh-CN" altLang="en-US" sz="2000" b="0" strike="noStrike" spc="-1" baseline="0" dirty="0">
                <a:latin typeface="Arial"/>
              </a:rPr>
              <a:t>与</a:t>
            </a:r>
            <a:r>
              <a:rPr lang="en-US" altLang="zh-CN" sz="2000" b="0" strike="noStrike" spc="-1" baseline="0" dirty="0">
                <a:latin typeface="Arial"/>
              </a:rPr>
              <a:t>Cu</a:t>
            </a:r>
            <a:r>
              <a:rPr lang="zh-CN" altLang="en-US" sz="2000" b="0" strike="noStrike" spc="-1" baseline="0" dirty="0">
                <a:latin typeface="Arial"/>
              </a:rPr>
              <a:t>之间还形成了</a:t>
            </a:r>
            <a:r>
              <a:rPr lang="en-US" altLang="zh-CN" sz="2000" b="0" strike="noStrike" spc="-1" baseline="0" dirty="0">
                <a:latin typeface="Arial"/>
              </a:rPr>
              <a:t>SEI</a:t>
            </a:r>
            <a:r>
              <a:rPr lang="zh-CN" altLang="en-US" sz="2000" b="0" strike="noStrike" spc="-1" baseline="0" dirty="0">
                <a:latin typeface="Arial"/>
              </a:rPr>
              <a:t>：可能是因为在加较小电压的时候，阴极与</a:t>
            </a:r>
            <a:r>
              <a:rPr lang="en-US" altLang="zh-CN" sz="2000" b="0" strike="noStrike" spc="-1" baseline="0" dirty="0">
                <a:latin typeface="Arial"/>
              </a:rPr>
              <a:t>Li+</a:t>
            </a:r>
            <a:r>
              <a:rPr lang="zh-CN" altLang="en-US" sz="2000" b="0" strike="noStrike" spc="-1" baseline="0" dirty="0">
                <a:latin typeface="Arial"/>
              </a:rPr>
              <a:t>的强静电相互作用将</a:t>
            </a:r>
            <a:r>
              <a:rPr lang="en-US" altLang="zh-CN" sz="2000" b="0" strike="noStrike" spc="-1" baseline="0" dirty="0">
                <a:latin typeface="Arial"/>
              </a:rPr>
              <a:t>Cu</a:t>
            </a:r>
            <a:r>
              <a:rPr lang="zh-CN" altLang="en-US" sz="2000" b="0" strike="noStrike" spc="-1" baseline="0" dirty="0">
                <a:latin typeface="Arial"/>
              </a:rPr>
              <a:t>膜的细小裂缝撑开，使电解液也进入（但也有个问题，如</a:t>
            </a:r>
            <a:r>
              <a:rPr lang="en-US" altLang="zh-CN" sz="2000" b="0" strike="noStrike" spc="-1" baseline="0" dirty="0">
                <a:latin typeface="Arial"/>
              </a:rPr>
              <a:t>Si</a:t>
            </a:r>
            <a:r>
              <a:rPr lang="en-US" altLang="zh-CN" sz="2000" b="0" strike="noStrike" spc="-1" baseline="-25000" dirty="0">
                <a:latin typeface="Arial"/>
              </a:rPr>
              <a:t>3</a:t>
            </a:r>
            <a:r>
              <a:rPr lang="en-US" altLang="zh-CN" sz="2000" b="0" strike="noStrike" spc="-1" baseline="0" dirty="0">
                <a:latin typeface="Arial"/>
              </a:rPr>
              <a:t>N</a:t>
            </a:r>
            <a:r>
              <a:rPr lang="en-US" altLang="zh-CN" sz="2000" b="0" strike="noStrike" spc="-1" baseline="-25000" dirty="0">
                <a:latin typeface="Arial"/>
              </a:rPr>
              <a:t>4</a:t>
            </a:r>
            <a:r>
              <a:rPr lang="zh-CN" altLang="en-US" sz="2000" b="0" strike="noStrike" spc="-1" baseline="0" dirty="0">
                <a:latin typeface="Arial"/>
              </a:rPr>
              <a:t>之间有电解液，为什么质谱没有观察到）</a:t>
            </a:r>
            <a:endParaRPr lang="en-US" sz="2000" b="0" strike="noStrike" spc="-1" dirty="0">
              <a:latin typeface="Arial"/>
            </a:endParaRPr>
          </a:p>
        </p:txBody>
      </p:sp>
      <p:sp>
        <p:nvSpPr>
          <p:cNvPr id="264" name="TextShape 3"/>
          <p:cNvSpPr txBox="1"/>
          <p:nvPr/>
        </p:nvSpPr>
        <p:spPr>
          <a:xfrm>
            <a:off x="3884760" y="8685360"/>
            <a:ext cx="2971440" cy="458280"/>
          </a:xfrm>
          <a:prstGeom prst="rect">
            <a:avLst/>
          </a:prstGeom>
          <a:noFill/>
          <a:ln w="0">
            <a:noFill/>
          </a:ln>
        </p:spPr>
        <p:txBody>
          <a:bodyPr anchor="b">
            <a:noAutofit/>
          </a:bodyPr>
          <a:lstStyle/>
          <a:p>
            <a:pPr algn="r">
              <a:lnSpc>
                <a:spcPct val="100000"/>
              </a:lnSpc>
            </a:pPr>
            <a:fld id="{2A98C936-4C12-431C-8005-C3B7A2533A6A}" type="slidenum">
              <a:rPr lang="en-US" sz="1200" b="0" strike="noStrike" spc="-1">
                <a:latin typeface="Times New Roman"/>
              </a:rPr>
              <a:t>10</a:t>
            </a:fld>
            <a:endParaRPr lang="en-US" sz="1200" b="0" strike="noStrike" spc="-1">
              <a:latin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PlaceHolder 1"/>
          <p:cNvSpPr>
            <a:spLocks noGrp="1" noRot="1" noChangeAspect="1"/>
          </p:cNvSpPr>
          <p:nvPr>
            <p:ph type="sldImg"/>
          </p:nvPr>
        </p:nvSpPr>
        <p:spPr>
          <a:xfrm>
            <a:off x="1371600" y="1143000"/>
            <a:ext cx="4114800" cy="3086100"/>
          </a:xfrm>
          <a:prstGeom prst="rect">
            <a:avLst/>
          </a:prstGeom>
        </p:spPr>
      </p:sp>
      <p:sp>
        <p:nvSpPr>
          <p:cNvPr id="266"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zh-CN" sz="2000" b="0" strike="noStrike" spc="-1" dirty="0">
                <a:latin typeface="Arial"/>
              </a:rPr>
              <a:t>致密的</a:t>
            </a:r>
            <a:r>
              <a:rPr lang="en-US" sz="2000" b="0" strike="noStrike" spc="-1" dirty="0">
                <a:latin typeface="Arial"/>
              </a:rPr>
              <a:t>Inner SEI</a:t>
            </a:r>
            <a:r>
              <a:rPr lang="zh-CN" sz="2000" b="0" strike="noStrike" spc="-1" dirty="0">
                <a:latin typeface="Arial"/>
              </a:rPr>
              <a:t>：</a:t>
            </a:r>
            <a:r>
              <a:rPr lang="en-US" sz="2000" b="0" strike="noStrike" spc="-1" dirty="0">
                <a:latin typeface="Arial"/>
              </a:rPr>
              <a:t>FEI</a:t>
            </a:r>
            <a:r>
              <a:rPr lang="en-US" sz="2000" b="0" strike="noStrike" spc="-1" baseline="30000" dirty="0">
                <a:latin typeface="Arial"/>
              </a:rPr>
              <a:t>-</a:t>
            </a:r>
            <a:r>
              <a:rPr lang="zh-CN" sz="2000" b="0" strike="noStrike" spc="-1" dirty="0">
                <a:latin typeface="Arial"/>
              </a:rPr>
              <a:t>和</a:t>
            </a:r>
            <a:r>
              <a:rPr lang="en-US" sz="2000" b="0" strike="noStrike" spc="-1" dirty="0">
                <a:latin typeface="Arial"/>
              </a:rPr>
              <a:t>F</a:t>
            </a:r>
            <a:r>
              <a:rPr lang="en-US" sz="2000" b="0" strike="noStrike" spc="-1" baseline="30000" dirty="0">
                <a:latin typeface="Arial"/>
              </a:rPr>
              <a:t>-</a:t>
            </a:r>
            <a:r>
              <a:rPr lang="zh-CN" sz="2000" b="0" strike="noStrike" spc="-1" dirty="0">
                <a:latin typeface="Arial"/>
              </a:rPr>
              <a:t>完全没有信号</a:t>
            </a:r>
            <a:endParaRPr lang="en-US" sz="2000" b="0" strike="noStrike" spc="-1" dirty="0">
              <a:latin typeface="Arial"/>
            </a:endParaRPr>
          </a:p>
          <a:p>
            <a:pPr marL="216000" indent="-216000">
              <a:lnSpc>
                <a:spcPct val="100000"/>
              </a:lnSpc>
            </a:pPr>
            <a:r>
              <a:rPr lang="en-US" sz="2000" b="0" strike="noStrike" spc="-1" dirty="0">
                <a:latin typeface="Arial"/>
              </a:rPr>
              <a:t>Outer SEI</a:t>
            </a:r>
            <a:r>
              <a:rPr lang="zh-CN" sz="2000" b="0" strike="noStrike" spc="-1" dirty="0">
                <a:latin typeface="Arial"/>
              </a:rPr>
              <a:t>：形成后</a:t>
            </a:r>
            <a:endParaRPr lang="en-US" sz="2000" b="0" strike="noStrike" spc="-1" dirty="0">
              <a:latin typeface="Arial"/>
            </a:endParaRPr>
          </a:p>
        </p:txBody>
      </p:sp>
      <p:sp>
        <p:nvSpPr>
          <p:cNvPr id="267" name="TextShape 3"/>
          <p:cNvSpPr txBox="1"/>
          <p:nvPr/>
        </p:nvSpPr>
        <p:spPr>
          <a:xfrm>
            <a:off x="3884760" y="8685360"/>
            <a:ext cx="2971440" cy="458280"/>
          </a:xfrm>
          <a:prstGeom prst="rect">
            <a:avLst/>
          </a:prstGeom>
          <a:noFill/>
          <a:ln w="0">
            <a:noFill/>
          </a:ln>
        </p:spPr>
        <p:txBody>
          <a:bodyPr anchor="b">
            <a:noAutofit/>
          </a:bodyPr>
          <a:lstStyle/>
          <a:p>
            <a:pPr algn="r">
              <a:lnSpc>
                <a:spcPct val="100000"/>
              </a:lnSpc>
            </a:pPr>
            <a:fld id="{6832911C-9F08-4E2F-9942-78C26B6C91C9}" type="slidenum">
              <a:rPr lang="en-US" sz="1200" b="0" strike="noStrike" spc="-1">
                <a:latin typeface="Times New Roman"/>
              </a:rPr>
              <a:t>11</a:t>
            </a:fld>
            <a:endParaRPr lang="en-US" sz="1200" b="0" strike="noStrike" spc="-1">
              <a:latin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PlaceHolder 1"/>
          <p:cNvSpPr>
            <a:spLocks noGrp="1" noRot="1" noChangeAspect="1"/>
          </p:cNvSpPr>
          <p:nvPr>
            <p:ph type="sldImg"/>
          </p:nvPr>
        </p:nvSpPr>
        <p:spPr>
          <a:xfrm>
            <a:off x="1371600" y="1143000"/>
            <a:ext cx="4114800" cy="3086100"/>
          </a:xfrm>
          <a:prstGeom prst="rect">
            <a:avLst/>
          </a:prstGeom>
        </p:spPr>
      </p:sp>
      <p:sp>
        <p:nvSpPr>
          <p:cNvPr id="269"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a:latin typeface="Arial"/>
            </a:endParaRPr>
          </a:p>
        </p:txBody>
      </p:sp>
      <p:sp>
        <p:nvSpPr>
          <p:cNvPr id="270" name="TextShape 3"/>
          <p:cNvSpPr txBox="1"/>
          <p:nvPr/>
        </p:nvSpPr>
        <p:spPr>
          <a:xfrm>
            <a:off x="3884760" y="8685360"/>
            <a:ext cx="2971440" cy="458280"/>
          </a:xfrm>
          <a:prstGeom prst="rect">
            <a:avLst/>
          </a:prstGeom>
          <a:noFill/>
          <a:ln w="0">
            <a:noFill/>
          </a:ln>
        </p:spPr>
        <p:txBody>
          <a:bodyPr anchor="b">
            <a:noAutofit/>
          </a:bodyPr>
          <a:lstStyle/>
          <a:p>
            <a:pPr algn="r">
              <a:lnSpc>
                <a:spcPct val="100000"/>
              </a:lnSpc>
            </a:pPr>
            <a:fld id="{44354C0C-9B2C-418D-A1CD-54DA3478AB62}" type="slidenum">
              <a:rPr lang="en-US" sz="1200" b="0" strike="noStrike" spc="-1">
                <a:latin typeface="Times New Roman"/>
              </a:rPr>
              <a:t>13</a:t>
            </a:fld>
            <a:endParaRPr lang="en-US" sz="1200" b="0" strike="noStrike" spc="-1">
              <a:latin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PlaceHolder 1"/>
          <p:cNvSpPr>
            <a:spLocks noGrp="1" noRot="1" noChangeAspect="1"/>
          </p:cNvSpPr>
          <p:nvPr>
            <p:ph type="sldImg"/>
          </p:nvPr>
        </p:nvSpPr>
        <p:spPr>
          <a:xfrm>
            <a:off x="1371600" y="1143000"/>
            <a:ext cx="4114800" cy="3086100"/>
          </a:xfrm>
          <a:prstGeom prst="rect">
            <a:avLst/>
          </a:prstGeom>
        </p:spPr>
      </p:sp>
      <p:sp>
        <p:nvSpPr>
          <p:cNvPr id="272"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dirty="0">
              <a:latin typeface="Arial"/>
            </a:endParaRPr>
          </a:p>
        </p:txBody>
      </p:sp>
      <p:sp>
        <p:nvSpPr>
          <p:cNvPr id="273" name="TextShape 3"/>
          <p:cNvSpPr txBox="1"/>
          <p:nvPr/>
        </p:nvSpPr>
        <p:spPr>
          <a:xfrm>
            <a:off x="3884760" y="8685360"/>
            <a:ext cx="2971440" cy="458280"/>
          </a:xfrm>
          <a:prstGeom prst="rect">
            <a:avLst/>
          </a:prstGeom>
          <a:noFill/>
          <a:ln w="0">
            <a:noFill/>
          </a:ln>
        </p:spPr>
        <p:txBody>
          <a:bodyPr anchor="b">
            <a:noAutofit/>
          </a:bodyPr>
          <a:lstStyle/>
          <a:p>
            <a:pPr algn="r">
              <a:lnSpc>
                <a:spcPct val="100000"/>
              </a:lnSpc>
            </a:pPr>
            <a:fld id="{7E4453EB-9EE8-4A0A-934B-325B0D688FC3}" type="slidenum">
              <a:rPr lang="en-US" sz="1200" b="0" strike="noStrike" spc="-1">
                <a:latin typeface="Times New Roman"/>
              </a:rPr>
              <a:t>19</a:t>
            </a:fld>
            <a:endParaRPr lang="en-US" sz="1200" b="0" strike="noStrike" spc="-1">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PlaceHolder 1"/>
          <p:cNvSpPr>
            <a:spLocks noGrp="1" noRot="1" noChangeAspect="1"/>
          </p:cNvSpPr>
          <p:nvPr>
            <p:ph type="sldImg"/>
          </p:nvPr>
        </p:nvSpPr>
        <p:spPr>
          <a:xfrm>
            <a:off x="1371600" y="1143000"/>
            <a:ext cx="4114800" cy="3086100"/>
          </a:xfrm>
          <a:prstGeom prst="rect">
            <a:avLst/>
          </a:prstGeom>
        </p:spPr>
      </p:sp>
      <p:sp>
        <p:nvSpPr>
          <p:cNvPr id="272"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dirty="0">
              <a:latin typeface="Arial"/>
            </a:endParaRPr>
          </a:p>
        </p:txBody>
      </p:sp>
      <p:sp>
        <p:nvSpPr>
          <p:cNvPr id="273" name="TextShape 3"/>
          <p:cNvSpPr txBox="1"/>
          <p:nvPr/>
        </p:nvSpPr>
        <p:spPr>
          <a:xfrm>
            <a:off x="3884760" y="8685360"/>
            <a:ext cx="2971440" cy="458280"/>
          </a:xfrm>
          <a:prstGeom prst="rect">
            <a:avLst/>
          </a:prstGeom>
          <a:noFill/>
          <a:ln w="0">
            <a:noFill/>
          </a:ln>
        </p:spPr>
        <p:txBody>
          <a:bodyPr anchor="b">
            <a:noAutofit/>
          </a:bodyPr>
          <a:lstStyle/>
          <a:p>
            <a:pPr algn="r">
              <a:lnSpc>
                <a:spcPct val="100000"/>
              </a:lnSpc>
            </a:pPr>
            <a:fld id="{7E4453EB-9EE8-4A0A-934B-325B0D688FC3}" type="slidenum">
              <a:rPr lang="en-US" sz="1200" b="0" strike="noStrike" spc="-1">
                <a:latin typeface="Times New Roman"/>
              </a:rPr>
              <a:t>20</a:t>
            </a:fld>
            <a:endParaRPr lang="en-US" sz="1200" b="0" strike="noStrike" spc="-1">
              <a:latin typeface="Times New Roman"/>
            </a:endParaRPr>
          </a:p>
        </p:txBody>
      </p:sp>
    </p:spTree>
    <p:extLst>
      <p:ext uri="{BB962C8B-B14F-4D97-AF65-F5344CB8AC3E}">
        <p14:creationId xmlns:p14="http://schemas.microsoft.com/office/powerpoint/2010/main" val="1007371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28560" y="365040"/>
            <a:ext cx="7886520" cy="132516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27" name="PlaceHolder 2"/>
          <p:cNvSpPr>
            <a:spLocks noGrp="1"/>
          </p:cNvSpPr>
          <p:nvPr>
            <p:ph type="body"/>
          </p:nvPr>
        </p:nvSpPr>
        <p:spPr>
          <a:xfrm>
            <a:off x="628560" y="1825560"/>
            <a:ext cx="7886520" cy="20750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28" name="PlaceHolder 3"/>
          <p:cNvSpPr>
            <a:spLocks noGrp="1"/>
          </p:cNvSpPr>
          <p:nvPr>
            <p:ph type="body"/>
          </p:nvPr>
        </p:nvSpPr>
        <p:spPr>
          <a:xfrm>
            <a:off x="628560" y="4098240"/>
            <a:ext cx="7886520" cy="207504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28560" y="365040"/>
            <a:ext cx="7886520" cy="132516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30" name="PlaceHolder 2"/>
          <p:cNvSpPr>
            <a:spLocks noGrp="1"/>
          </p:cNvSpPr>
          <p:nvPr>
            <p:ph type="body"/>
          </p:nvPr>
        </p:nvSpPr>
        <p:spPr>
          <a:xfrm>
            <a:off x="628560" y="1825560"/>
            <a:ext cx="3848400" cy="20750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31" name="PlaceHolder 3"/>
          <p:cNvSpPr>
            <a:spLocks noGrp="1"/>
          </p:cNvSpPr>
          <p:nvPr>
            <p:ph type="body"/>
          </p:nvPr>
        </p:nvSpPr>
        <p:spPr>
          <a:xfrm>
            <a:off x="4669920" y="1825560"/>
            <a:ext cx="3848400" cy="20750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32" name="PlaceHolder 4"/>
          <p:cNvSpPr>
            <a:spLocks noGrp="1"/>
          </p:cNvSpPr>
          <p:nvPr>
            <p:ph type="body"/>
          </p:nvPr>
        </p:nvSpPr>
        <p:spPr>
          <a:xfrm>
            <a:off x="628560" y="4098240"/>
            <a:ext cx="3848400" cy="20750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33" name="PlaceHolder 5"/>
          <p:cNvSpPr>
            <a:spLocks noGrp="1"/>
          </p:cNvSpPr>
          <p:nvPr>
            <p:ph type="body"/>
          </p:nvPr>
        </p:nvSpPr>
        <p:spPr>
          <a:xfrm>
            <a:off x="4669920" y="4098240"/>
            <a:ext cx="3848400" cy="207504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28560" y="365040"/>
            <a:ext cx="7886520" cy="132516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35" name="PlaceHolder 2"/>
          <p:cNvSpPr>
            <a:spLocks noGrp="1"/>
          </p:cNvSpPr>
          <p:nvPr>
            <p:ph type="body"/>
          </p:nvPr>
        </p:nvSpPr>
        <p:spPr>
          <a:xfrm>
            <a:off x="628560" y="1825560"/>
            <a:ext cx="2539080" cy="20750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36" name="PlaceHolder 3"/>
          <p:cNvSpPr>
            <a:spLocks noGrp="1"/>
          </p:cNvSpPr>
          <p:nvPr>
            <p:ph type="body"/>
          </p:nvPr>
        </p:nvSpPr>
        <p:spPr>
          <a:xfrm>
            <a:off x="3295080" y="1825560"/>
            <a:ext cx="2539080" cy="20750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37" name="PlaceHolder 4"/>
          <p:cNvSpPr>
            <a:spLocks noGrp="1"/>
          </p:cNvSpPr>
          <p:nvPr>
            <p:ph type="body"/>
          </p:nvPr>
        </p:nvSpPr>
        <p:spPr>
          <a:xfrm>
            <a:off x="5961240" y="1825560"/>
            <a:ext cx="2539080" cy="20750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38" name="PlaceHolder 5"/>
          <p:cNvSpPr>
            <a:spLocks noGrp="1"/>
          </p:cNvSpPr>
          <p:nvPr>
            <p:ph type="body"/>
          </p:nvPr>
        </p:nvSpPr>
        <p:spPr>
          <a:xfrm>
            <a:off x="628560" y="4098240"/>
            <a:ext cx="2539080" cy="20750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39" name="PlaceHolder 6"/>
          <p:cNvSpPr>
            <a:spLocks noGrp="1"/>
          </p:cNvSpPr>
          <p:nvPr>
            <p:ph type="body"/>
          </p:nvPr>
        </p:nvSpPr>
        <p:spPr>
          <a:xfrm>
            <a:off x="3295080" y="4098240"/>
            <a:ext cx="2539080" cy="20750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40" name="PlaceHolder 7"/>
          <p:cNvSpPr>
            <a:spLocks noGrp="1"/>
          </p:cNvSpPr>
          <p:nvPr>
            <p:ph type="body"/>
          </p:nvPr>
        </p:nvSpPr>
        <p:spPr>
          <a:xfrm>
            <a:off x="5961240" y="4098240"/>
            <a:ext cx="2539080" cy="207504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628560" y="365040"/>
            <a:ext cx="7886520" cy="132516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47" name="PlaceHolder 2"/>
          <p:cNvSpPr>
            <a:spLocks noGrp="1"/>
          </p:cNvSpPr>
          <p:nvPr>
            <p:ph type="subTitle"/>
          </p:nvPr>
        </p:nvSpPr>
        <p:spPr>
          <a:xfrm>
            <a:off x="628560" y="1825560"/>
            <a:ext cx="7886520" cy="435096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28560" y="365040"/>
            <a:ext cx="7886520" cy="132516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49" name="PlaceHolder 2"/>
          <p:cNvSpPr>
            <a:spLocks noGrp="1"/>
          </p:cNvSpPr>
          <p:nvPr>
            <p:ph type="body"/>
          </p:nvPr>
        </p:nvSpPr>
        <p:spPr>
          <a:xfrm>
            <a:off x="628560" y="1825560"/>
            <a:ext cx="7886520" cy="435096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628560" y="365040"/>
            <a:ext cx="7886520" cy="132516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51" name="PlaceHolder 2"/>
          <p:cNvSpPr>
            <a:spLocks noGrp="1"/>
          </p:cNvSpPr>
          <p:nvPr>
            <p:ph type="body"/>
          </p:nvPr>
        </p:nvSpPr>
        <p:spPr>
          <a:xfrm>
            <a:off x="628560" y="1825560"/>
            <a:ext cx="3848400" cy="435096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52" name="PlaceHolder 3"/>
          <p:cNvSpPr>
            <a:spLocks noGrp="1"/>
          </p:cNvSpPr>
          <p:nvPr>
            <p:ph type="body"/>
          </p:nvPr>
        </p:nvSpPr>
        <p:spPr>
          <a:xfrm>
            <a:off x="4669920" y="1825560"/>
            <a:ext cx="3848400" cy="435096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628560" y="365040"/>
            <a:ext cx="7886520" cy="1325160"/>
          </a:xfrm>
          <a:prstGeom prst="rect">
            <a:avLst/>
          </a:prstGeom>
        </p:spPr>
        <p:txBody>
          <a:bodyPr lIns="0" tIns="0" rIns="0" bIns="0" anchor="ctr">
            <a:noAutofit/>
          </a:bodyPr>
          <a:lstStyle/>
          <a:p>
            <a:endParaRPr lang="en-US" sz="1800" b="0" strike="noStrike" spc="-1">
              <a:solidFill>
                <a:srgbClr val="000000"/>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628560" y="365040"/>
            <a:ext cx="7886520" cy="614412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28560" y="365040"/>
            <a:ext cx="7886520" cy="132516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56" name="PlaceHolder 2"/>
          <p:cNvSpPr>
            <a:spLocks noGrp="1"/>
          </p:cNvSpPr>
          <p:nvPr>
            <p:ph type="body"/>
          </p:nvPr>
        </p:nvSpPr>
        <p:spPr>
          <a:xfrm>
            <a:off x="628560" y="1825560"/>
            <a:ext cx="3848400" cy="20750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57" name="PlaceHolder 3"/>
          <p:cNvSpPr>
            <a:spLocks noGrp="1"/>
          </p:cNvSpPr>
          <p:nvPr>
            <p:ph type="body"/>
          </p:nvPr>
        </p:nvSpPr>
        <p:spPr>
          <a:xfrm>
            <a:off x="4669920" y="1825560"/>
            <a:ext cx="3848400" cy="435096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58" name="PlaceHolder 4"/>
          <p:cNvSpPr>
            <a:spLocks noGrp="1"/>
          </p:cNvSpPr>
          <p:nvPr>
            <p:ph type="body"/>
          </p:nvPr>
        </p:nvSpPr>
        <p:spPr>
          <a:xfrm>
            <a:off x="628560" y="4098240"/>
            <a:ext cx="3848400" cy="207504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28560" y="365040"/>
            <a:ext cx="7886520" cy="132516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6" name="PlaceHolder 2"/>
          <p:cNvSpPr>
            <a:spLocks noGrp="1"/>
          </p:cNvSpPr>
          <p:nvPr>
            <p:ph type="subTitle"/>
          </p:nvPr>
        </p:nvSpPr>
        <p:spPr>
          <a:xfrm>
            <a:off x="628560" y="1825560"/>
            <a:ext cx="7886520" cy="435096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28560" y="365040"/>
            <a:ext cx="7886520" cy="132516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60" name="PlaceHolder 2"/>
          <p:cNvSpPr>
            <a:spLocks noGrp="1"/>
          </p:cNvSpPr>
          <p:nvPr>
            <p:ph type="body"/>
          </p:nvPr>
        </p:nvSpPr>
        <p:spPr>
          <a:xfrm>
            <a:off x="628560" y="1825560"/>
            <a:ext cx="3848400" cy="435096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61" name="PlaceHolder 3"/>
          <p:cNvSpPr>
            <a:spLocks noGrp="1"/>
          </p:cNvSpPr>
          <p:nvPr>
            <p:ph type="body"/>
          </p:nvPr>
        </p:nvSpPr>
        <p:spPr>
          <a:xfrm>
            <a:off x="4669920" y="1825560"/>
            <a:ext cx="3848400" cy="20750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62" name="PlaceHolder 4"/>
          <p:cNvSpPr>
            <a:spLocks noGrp="1"/>
          </p:cNvSpPr>
          <p:nvPr>
            <p:ph type="body"/>
          </p:nvPr>
        </p:nvSpPr>
        <p:spPr>
          <a:xfrm>
            <a:off x="4669920" y="4098240"/>
            <a:ext cx="3848400" cy="207504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28560" y="365040"/>
            <a:ext cx="7886520" cy="132516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64" name="PlaceHolder 2"/>
          <p:cNvSpPr>
            <a:spLocks noGrp="1"/>
          </p:cNvSpPr>
          <p:nvPr>
            <p:ph type="body"/>
          </p:nvPr>
        </p:nvSpPr>
        <p:spPr>
          <a:xfrm>
            <a:off x="628560" y="1825560"/>
            <a:ext cx="3848400" cy="20750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65" name="PlaceHolder 3"/>
          <p:cNvSpPr>
            <a:spLocks noGrp="1"/>
          </p:cNvSpPr>
          <p:nvPr>
            <p:ph type="body"/>
          </p:nvPr>
        </p:nvSpPr>
        <p:spPr>
          <a:xfrm>
            <a:off x="4669920" y="1825560"/>
            <a:ext cx="3848400" cy="20750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66" name="PlaceHolder 4"/>
          <p:cNvSpPr>
            <a:spLocks noGrp="1"/>
          </p:cNvSpPr>
          <p:nvPr>
            <p:ph type="body"/>
          </p:nvPr>
        </p:nvSpPr>
        <p:spPr>
          <a:xfrm>
            <a:off x="628560" y="4098240"/>
            <a:ext cx="7886520" cy="207504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28560" y="365040"/>
            <a:ext cx="7886520" cy="132516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68" name="PlaceHolder 2"/>
          <p:cNvSpPr>
            <a:spLocks noGrp="1"/>
          </p:cNvSpPr>
          <p:nvPr>
            <p:ph type="body"/>
          </p:nvPr>
        </p:nvSpPr>
        <p:spPr>
          <a:xfrm>
            <a:off x="628560" y="1825560"/>
            <a:ext cx="7886520" cy="20750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69" name="PlaceHolder 3"/>
          <p:cNvSpPr>
            <a:spLocks noGrp="1"/>
          </p:cNvSpPr>
          <p:nvPr>
            <p:ph type="body"/>
          </p:nvPr>
        </p:nvSpPr>
        <p:spPr>
          <a:xfrm>
            <a:off x="628560" y="4098240"/>
            <a:ext cx="7886520" cy="207504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28560" y="365040"/>
            <a:ext cx="7886520" cy="132516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71" name="PlaceHolder 2"/>
          <p:cNvSpPr>
            <a:spLocks noGrp="1"/>
          </p:cNvSpPr>
          <p:nvPr>
            <p:ph type="body"/>
          </p:nvPr>
        </p:nvSpPr>
        <p:spPr>
          <a:xfrm>
            <a:off x="628560" y="1825560"/>
            <a:ext cx="3848400" cy="20750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72" name="PlaceHolder 3"/>
          <p:cNvSpPr>
            <a:spLocks noGrp="1"/>
          </p:cNvSpPr>
          <p:nvPr>
            <p:ph type="body"/>
          </p:nvPr>
        </p:nvSpPr>
        <p:spPr>
          <a:xfrm>
            <a:off x="4669920" y="1825560"/>
            <a:ext cx="3848400" cy="20750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73" name="PlaceHolder 4"/>
          <p:cNvSpPr>
            <a:spLocks noGrp="1"/>
          </p:cNvSpPr>
          <p:nvPr>
            <p:ph type="body"/>
          </p:nvPr>
        </p:nvSpPr>
        <p:spPr>
          <a:xfrm>
            <a:off x="628560" y="4098240"/>
            <a:ext cx="3848400" cy="20750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74" name="PlaceHolder 5"/>
          <p:cNvSpPr>
            <a:spLocks noGrp="1"/>
          </p:cNvSpPr>
          <p:nvPr>
            <p:ph type="body"/>
          </p:nvPr>
        </p:nvSpPr>
        <p:spPr>
          <a:xfrm>
            <a:off x="4669920" y="4098240"/>
            <a:ext cx="3848400" cy="207504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28560" y="365040"/>
            <a:ext cx="7886520" cy="132516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76" name="PlaceHolder 2"/>
          <p:cNvSpPr>
            <a:spLocks noGrp="1"/>
          </p:cNvSpPr>
          <p:nvPr>
            <p:ph type="body"/>
          </p:nvPr>
        </p:nvSpPr>
        <p:spPr>
          <a:xfrm>
            <a:off x="628560" y="1825560"/>
            <a:ext cx="2539080" cy="20750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77" name="PlaceHolder 3"/>
          <p:cNvSpPr>
            <a:spLocks noGrp="1"/>
          </p:cNvSpPr>
          <p:nvPr>
            <p:ph type="body"/>
          </p:nvPr>
        </p:nvSpPr>
        <p:spPr>
          <a:xfrm>
            <a:off x="3295080" y="1825560"/>
            <a:ext cx="2539080" cy="20750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78" name="PlaceHolder 4"/>
          <p:cNvSpPr>
            <a:spLocks noGrp="1"/>
          </p:cNvSpPr>
          <p:nvPr>
            <p:ph type="body"/>
          </p:nvPr>
        </p:nvSpPr>
        <p:spPr>
          <a:xfrm>
            <a:off x="5961240" y="1825560"/>
            <a:ext cx="2539080" cy="20750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79" name="PlaceHolder 5"/>
          <p:cNvSpPr>
            <a:spLocks noGrp="1"/>
          </p:cNvSpPr>
          <p:nvPr>
            <p:ph type="body"/>
          </p:nvPr>
        </p:nvSpPr>
        <p:spPr>
          <a:xfrm>
            <a:off x="628560" y="4098240"/>
            <a:ext cx="2539080" cy="20750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80" name="PlaceHolder 6"/>
          <p:cNvSpPr>
            <a:spLocks noGrp="1"/>
          </p:cNvSpPr>
          <p:nvPr>
            <p:ph type="body"/>
          </p:nvPr>
        </p:nvSpPr>
        <p:spPr>
          <a:xfrm>
            <a:off x="3295080" y="4098240"/>
            <a:ext cx="2539080" cy="20750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81" name="PlaceHolder 7"/>
          <p:cNvSpPr>
            <a:spLocks noGrp="1"/>
          </p:cNvSpPr>
          <p:nvPr>
            <p:ph type="body"/>
          </p:nvPr>
        </p:nvSpPr>
        <p:spPr>
          <a:xfrm>
            <a:off x="5961240" y="4098240"/>
            <a:ext cx="2539080" cy="207504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28560" y="365040"/>
            <a:ext cx="7886520" cy="132516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8" name="PlaceHolder 2"/>
          <p:cNvSpPr>
            <a:spLocks noGrp="1"/>
          </p:cNvSpPr>
          <p:nvPr>
            <p:ph type="body"/>
          </p:nvPr>
        </p:nvSpPr>
        <p:spPr>
          <a:xfrm>
            <a:off x="628560" y="1825560"/>
            <a:ext cx="7886520" cy="435096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28560" y="365040"/>
            <a:ext cx="7886520" cy="132516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10" name="PlaceHolder 2"/>
          <p:cNvSpPr>
            <a:spLocks noGrp="1"/>
          </p:cNvSpPr>
          <p:nvPr>
            <p:ph type="body"/>
          </p:nvPr>
        </p:nvSpPr>
        <p:spPr>
          <a:xfrm>
            <a:off x="628560" y="1825560"/>
            <a:ext cx="3848400" cy="435096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1" name="PlaceHolder 3"/>
          <p:cNvSpPr>
            <a:spLocks noGrp="1"/>
          </p:cNvSpPr>
          <p:nvPr>
            <p:ph type="body"/>
          </p:nvPr>
        </p:nvSpPr>
        <p:spPr>
          <a:xfrm>
            <a:off x="4669920" y="1825560"/>
            <a:ext cx="3848400" cy="435096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28560" y="365040"/>
            <a:ext cx="7886520" cy="1325160"/>
          </a:xfrm>
          <a:prstGeom prst="rect">
            <a:avLst/>
          </a:prstGeom>
        </p:spPr>
        <p:txBody>
          <a:bodyPr lIns="0" tIns="0" rIns="0" bIns="0" anchor="ctr">
            <a:noAutofit/>
          </a:bodyPr>
          <a:lstStyle/>
          <a:p>
            <a:endParaRPr lang="en-US" sz="180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28560" y="365040"/>
            <a:ext cx="7886520" cy="614412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28560" y="365040"/>
            <a:ext cx="7886520" cy="132516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15" name="PlaceHolder 2"/>
          <p:cNvSpPr>
            <a:spLocks noGrp="1"/>
          </p:cNvSpPr>
          <p:nvPr>
            <p:ph type="body"/>
          </p:nvPr>
        </p:nvSpPr>
        <p:spPr>
          <a:xfrm>
            <a:off x="628560" y="1825560"/>
            <a:ext cx="3848400" cy="20750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6" name="PlaceHolder 3"/>
          <p:cNvSpPr>
            <a:spLocks noGrp="1"/>
          </p:cNvSpPr>
          <p:nvPr>
            <p:ph type="body"/>
          </p:nvPr>
        </p:nvSpPr>
        <p:spPr>
          <a:xfrm>
            <a:off x="4669920" y="1825560"/>
            <a:ext cx="3848400" cy="435096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7" name="PlaceHolder 4"/>
          <p:cNvSpPr>
            <a:spLocks noGrp="1"/>
          </p:cNvSpPr>
          <p:nvPr>
            <p:ph type="body"/>
          </p:nvPr>
        </p:nvSpPr>
        <p:spPr>
          <a:xfrm>
            <a:off x="628560" y="4098240"/>
            <a:ext cx="3848400" cy="207504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28560" y="365040"/>
            <a:ext cx="7886520" cy="132516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19" name="PlaceHolder 2"/>
          <p:cNvSpPr>
            <a:spLocks noGrp="1"/>
          </p:cNvSpPr>
          <p:nvPr>
            <p:ph type="body"/>
          </p:nvPr>
        </p:nvSpPr>
        <p:spPr>
          <a:xfrm>
            <a:off x="628560" y="1825560"/>
            <a:ext cx="3848400" cy="435096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20" name="PlaceHolder 3"/>
          <p:cNvSpPr>
            <a:spLocks noGrp="1"/>
          </p:cNvSpPr>
          <p:nvPr>
            <p:ph type="body"/>
          </p:nvPr>
        </p:nvSpPr>
        <p:spPr>
          <a:xfrm>
            <a:off x="4669920" y="1825560"/>
            <a:ext cx="3848400" cy="20750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21" name="PlaceHolder 4"/>
          <p:cNvSpPr>
            <a:spLocks noGrp="1"/>
          </p:cNvSpPr>
          <p:nvPr>
            <p:ph type="body"/>
          </p:nvPr>
        </p:nvSpPr>
        <p:spPr>
          <a:xfrm>
            <a:off x="4669920" y="4098240"/>
            <a:ext cx="3848400" cy="207504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28560" y="365040"/>
            <a:ext cx="7886520" cy="132516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23" name="PlaceHolder 2"/>
          <p:cNvSpPr>
            <a:spLocks noGrp="1"/>
          </p:cNvSpPr>
          <p:nvPr>
            <p:ph type="body"/>
          </p:nvPr>
        </p:nvSpPr>
        <p:spPr>
          <a:xfrm>
            <a:off x="628560" y="1825560"/>
            <a:ext cx="3848400" cy="20750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24" name="PlaceHolder 3"/>
          <p:cNvSpPr>
            <a:spLocks noGrp="1"/>
          </p:cNvSpPr>
          <p:nvPr>
            <p:ph type="body"/>
          </p:nvPr>
        </p:nvSpPr>
        <p:spPr>
          <a:xfrm>
            <a:off x="4669920" y="1825560"/>
            <a:ext cx="3848400" cy="20750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25" name="PlaceHolder 4"/>
          <p:cNvSpPr>
            <a:spLocks noGrp="1"/>
          </p:cNvSpPr>
          <p:nvPr>
            <p:ph type="body"/>
          </p:nvPr>
        </p:nvSpPr>
        <p:spPr>
          <a:xfrm>
            <a:off x="628560" y="4098240"/>
            <a:ext cx="7886520" cy="207504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685800" y="1122480"/>
            <a:ext cx="7772040" cy="2387160"/>
          </a:xfrm>
          <a:prstGeom prst="rect">
            <a:avLst/>
          </a:prstGeom>
        </p:spPr>
        <p:txBody>
          <a:bodyPr anchor="b">
            <a:noAutofit/>
          </a:bodyPr>
          <a:lstStyle/>
          <a:p>
            <a:pPr algn="ctr">
              <a:lnSpc>
                <a:spcPct val="90000"/>
              </a:lnSpc>
            </a:pPr>
            <a:r>
              <a:rPr lang="zh-CN" sz="6000" b="0" strike="noStrike" spc="-1">
                <a:solidFill>
                  <a:srgbClr val="000000"/>
                </a:solidFill>
                <a:latin typeface="Arial"/>
                <a:ea typeface="微软雅黑"/>
              </a:rPr>
              <a:t>单击此处编辑母版标题样式</a:t>
            </a:r>
            <a:endParaRPr lang="en-US" sz="6000" b="0" strike="noStrike" spc="-1">
              <a:solidFill>
                <a:srgbClr val="000000"/>
              </a:solidFill>
              <a:latin typeface="Arial"/>
            </a:endParaRPr>
          </a:p>
        </p:txBody>
      </p:sp>
      <p:sp>
        <p:nvSpPr>
          <p:cNvPr id="6" name="PlaceHolder 2"/>
          <p:cNvSpPr>
            <a:spLocks noGrp="1"/>
          </p:cNvSpPr>
          <p:nvPr>
            <p:ph type="dt"/>
          </p:nvPr>
        </p:nvSpPr>
        <p:spPr>
          <a:xfrm>
            <a:off x="628560" y="6356520"/>
            <a:ext cx="2057040" cy="364680"/>
          </a:xfrm>
          <a:prstGeom prst="rect">
            <a:avLst/>
          </a:prstGeom>
        </p:spPr>
        <p:txBody>
          <a:bodyPr anchor="ctr">
            <a:noAutofit/>
          </a:bodyPr>
          <a:lstStyle/>
          <a:p>
            <a:pPr>
              <a:lnSpc>
                <a:spcPct val="100000"/>
              </a:lnSpc>
            </a:pPr>
            <a:fld id="{3D853D80-2AB0-45E2-9208-A0811DCD3714}" type="datetime1">
              <a:rPr lang="en-US" sz="1200" b="0" strike="noStrike" spc="-1">
                <a:solidFill>
                  <a:srgbClr val="8B8B8B"/>
                </a:solidFill>
                <a:latin typeface="Arial"/>
                <a:ea typeface="微软雅黑"/>
              </a:rPr>
              <a:t>11/18/2020</a:t>
            </a:fld>
            <a:endParaRPr lang="en-US" sz="1200" b="0" strike="noStrike" spc="-1">
              <a:latin typeface="Times New Roman"/>
            </a:endParaRPr>
          </a:p>
        </p:txBody>
      </p:sp>
      <p:sp>
        <p:nvSpPr>
          <p:cNvPr id="2" name="PlaceHolder 3"/>
          <p:cNvSpPr>
            <a:spLocks noGrp="1"/>
          </p:cNvSpPr>
          <p:nvPr>
            <p:ph type="ftr"/>
          </p:nvPr>
        </p:nvSpPr>
        <p:spPr>
          <a:xfrm>
            <a:off x="3029040" y="6356520"/>
            <a:ext cx="3085920" cy="364680"/>
          </a:xfrm>
          <a:prstGeom prst="rect">
            <a:avLst/>
          </a:prstGeom>
        </p:spPr>
        <p:txBody>
          <a:bodyPr anchor="ctr">
            <a:noAutofit/>
          </a:bodyPr>
          <a:lstStyle/>
          <a:p>
            <a:endParaRPr lang="en-US" sz="2400" b="0" strike="noStrike" spc="-1">
              <a:latin typeface="Times New Roman"/>
            </a:endParaRPr>
          </a:p>
        </p:txBody>
      </p:sp>
      <p:sp>
        <p:nvSpPr>
          <p:cNvPr id="3" name="PlaceHolder 4"/>
          <p:cNvSpPr>
            <a:spLocks noGrp="1"/>
          </p:cNvSpPr>
          <p:nvPr>
            <p:ph type="sldNum"/>
          </p:nvPr>
        </p:nvSpPr>
        <p:spPr>
          <a:xfrm>
            <a:off x="6886800" y="6374160"/>
            <a:ext cx="2057040" cy="364680"/>
          </a:xfrm>
          <a:prstGeom prst="rect">
            <a:avLst/>
          </a:prstGeom>
        </p:spPr>
        <p:txBody>
          <a:bodyPr anchor="ctr">
            <a:noAutofit/>
          </a:bodyPr>
          <a:lstStyle/>
          <a:p>
            <a:pPr algn="r">
              <a:lnSpc>
                <a:spcPct val="100000"/>
              </a:lnSpc>
            </a:pPr>
            <a:fld id="{6C4A75E0-1231-4725-B2F5-3AA604CDB36E}" type="slidenum">
              <a:rPr lang="en-US" sz="1400" b="0" strike="noStrike" spc="-1">
                <a:solidFill>
                  <a:srgbClr val="000000"/>
                </a:solidFill>
                <a:latin typeface="Arial"/>
                <a:ea typeface="微软雅黑"/>
              </a:rPr>
              <a:t>‹#›</a:t>
            </a:fld>
            <a:endParaRPr lang="en-US" sz="1400" b="0" strike="noStrike" spc="-1">
              <a:latin typeface="Times New Roman"/>
            </a:endParaRPr>
          </a:p>
        </p:txBody>
      </p:sp>
      <p:sp>
        <p:nvSpPr>
          <p:cNvPr id="4" name="PlaceHolder 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0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628560" y="365040"/>
            <a:ext cx="7886520" cy="1325160"/>
          </a:xfrm>
          <a:prstGeom prst="rect">
            <a:avLst/>
          </a:prstGeom>
        </p:spPr>
        <p:txBody>
          <a:bodyPr anchor="ctr">
            <a:noAutofit/>
          </a:bodyPr>
          <a:lstStyle/>
          <a:p>
            <a:pPr>
              <a:lnSpc>
                <a:spcPct val="90000"/>
              </a:lnSpc>
            </a:pPr>
            <a:r>
              <a:rPr lang="zh-CN" sz="4400" b="0" strike="noStrike" spc="-1">
                <a:solidFill>
                  <a:srgbClr val="000000"/>
                </a:solidFill>
                <a:latin typeface="Arial"/>
                <a:ea typeface="微软雅黑"/>
              </a:rPr>
              <a:t>单击此处编辑母版标题样式</a:t>
            </a:r>
            <a:endParaRPr lang="en-US" sz="4400" b="0" strike="noStrike" spc="-1">
              <a:solidFill>
                <a:srgbClr val="000000"/>
              </a:solidFill>
              <a:latin typeface="Arial"/>
            </a:endParaRPr>
          </a:p>
        </p:txBody>
      </p:sp>
      <p:sp>
        <p:nvSpPr>
          <p:cNvPr id="42" name="PlaceHolder 2"/>
          <p:cNvSpPr>
            <a:spLocks noGrp="1"/>
          </p:cNvSpPr>
          <p:nvPr>
            <p:ph type="body"/>
          </p:nvPr>
        </p:nvSpPr>
        <p:spPr>
          <a:xfrm>
            <a:off x="628560" y="1825560"/>
            <a:ext cx="7886520" cy="4350960"/>
          </a:xfrm>
          <a:prstGeom prst="rect">
            <a:avLst/>
          </a:prstGeom>
        </p:spPr>
        <p:txBody>
          <a:bodyPr>
            <a:noAutofit/>
          </a:bodyPr>
          <a:lstStyle/>
          <a:p>
            <a:pPr marL="228600" indent="-228240">
              <a:lnSpc>
                <a:spcPct val="90000"/>
              </a:lnSpc>
              <a:spcBef>
                <a:spcPts val="1001"/>
              </a:spcBef>
              <a:buClr>
                <a:srgbClr val="000000"/>
              </a:buClr>
              <a:buFont typeface="Arial"/>
              <a:buChar char="•"/>
            </a:pPr>
            <a:r>
              <a:rPr lang="zh-CN" sz="2800" b="0" strike="noStrike" spc="-1">
                <a:solidFill>
                  <a:srgbClr val="000000"/>
                </a:solidFill>
                <a:latin typeface="Arial"/>
                <a:ea typeface="微软雅黑"/>
              </a:rPr>
              <a:t>单击此处编辑母版文本样式</a:t>
            </a:r>
            <a:endParaRPr lang="en-US" sz="2800" b="0" strike="noStrike" spc="-1">
              <a:solidFill>
                <a:srgbClr val="000000"/>
              </a:solidFill>
              <a:latin typeface="Arial"/>
            </a:endParaRPr>
          </a:p>
          <a:p>
            <a:pPr marL="685800" lvl="1" indent="-228240">
              <a:lnSpc>
                <a:spcPct val="90000"/>
              </a:lnSpc>
              <a:spcBef>
                <a:spcPts val="499"/>
              </a:spcBef>
              <a:buClr>
                <a:srgbClr val="000000"/>
              </a:buClr>
              <a:buFont typeface="Arial"/>
              <a:buChar char="•"/>
            </a:pPr>
            <a:r>
              <a:rPr lang="zh-CN" sz="2400" b="0" strike="noStrike" spc="-1">
                <a:solidFill>
                  <a:srgbClr val="000000"/>
                </a:solidFill>
                <a:latin typeface="Arial"/>
                <a:ea typeface="微软雅黑"/>
              </a:rPr>
              <a:t>二级</a:t>
            </a:r>
            <a:endParaRPr lang="en-US" sz="2400" b="0" strike="noStrike" spc="-1">
              <a:solidFill>
                <a:srgbClr val="000000"/>
              </a:solidFill>
              <a:latin typeface="Arial"/>
            </a:endParaRPr>
          </a:p>
          <a:p>
            <a:pPr marL="1143000" lvl="2" indent="-228240">
              <a:lnSpc>
                <a:spcPct val="90000"/>
              </a:lnSpc>
              <a:spcBef>
                <a:spcPts val="499"/>
              </a:spcBef>
              <a:buClr>
                <a:srgbClr val="000000"/>
              </a:buClr>
              <a:buFont typeface="Arial"/>
              <a:buChar char="•"/>
            </a:pPr>
            <a:r>
              <a:rPr lang="zh-CN" sz="2000" b="0" strike="noStrike" spc="-1">
                <a:solidFill>
                  <a:srgbClr val="000000"/>
                </a:solidFill>
                <a:latin typeface="Arial"/>
                <a:ea typeface="微软雅黑"/>
              </a:rPr>
              <a:t>三级</a:t>
            </a:r>
            <a:endParaRPr lang="en-US" sz="2000" b="0" strike="noStrike" spc="-1">
              <a:solidFill>
                <a:srgbClr val="000000"/>
              </a:solidFill>
              <a:latin typeface="Arial"/>
            </a:endParaRPr>
          </a:p>
          <a:p>
            <a:pPr marL="1600200" lvl="3" indent="-228240">
              <a:lnSpc>
                <a:spcPct val="90000"/>
              </a:lnSpc>
              <a:spcBef>
                <a:spcPts val="499"/>
              </a:spcBef>
              <a:buClr>
                <a:srgbClr val="000000"/>
              </a:buClr>
              <a:buFont typeface="Arial"/>
              <a:buChar char="•"/>
            </a:pPr>
            <a:r>
              <a:rPr lang="zh-CN" sz="1800" b="0" strike="noStrike" spc="-1">
                <a:solidFill>
                  <a:srgbClr val="000000"/>
                </a:solidFill>
                <a:latin typeface="Arial"/>
                <a:ea typeface="微软雅黑"/>
              </a:rPr>
              <a:t>四级</a:t>
            </a:r>
            <a:endParaRPr lang="en-US" sz="1800" b="0" strike="noStrike" spc="-1">
              <a:solidFill>
                <a:srgbClr val="000000"/>
              </a:solidFill>
              <a:latin typeface="Arial"/>
            </a:endParaRPr>
          </a:p>
          <a:p>
            <a:pPr marL="2057400" lvl="4" indent="-228240">
              <a:lnSpc>
                <a:spcPct val="90000"/>
              </a:lnSpc>
              <a:spcBef>
                <a:spcPts val="499"/>
              </a:spcBef>
              <a:buClr>
                <a:srgbClr val="000000"/>
              </a:buClr>
              <a:buFont typeface="Arial"/>
              <a:buChar char="•"/>
            </a:pPr>
            <a:r>
              <a:rPr lang="zh-CN" sz="1800" b="0" strike="noStrike" spc="-1">
                <a:solidFill>
                  <a:srgbClr val="000000"/>
                </a:solidFill>
                <a:latin typeface="Arial"/>
                <a:ea typeface="微软雅黑"/>
              </a:rPr>
              <a:t>五级</a:t>
            </a:r>
            <a:endParaRPr lang="en-US" sz="1800" b="0" strike="noStrike" spc="-1">
              <a:solidFill>
                <a:srgbClr val="000000"/>
              </a:solidFill>
              <a:latin typeface="Arial"/>
            </a:endParaRPr>
          </a:p>
        </p:txBody>
      </p:sp>
      <p:sp>
        <p:nvSpPr>
          <p:cNvPr id="43" name="PlaceHolder 3"/>
          <p:cNvSpPr>
            <a:spLocks noGrp="1"/>
          </p:cNvSpPr>
          <p:nvPr>
            <p:ph type="dt"/>
          </p:nvPr>
        </p:nvSpPr>
        <p:spPr>
          <a:xfrm>
            <a:off x="628560" y="6356520"/>
            <a:ext cx="2057040" cy="364680"/>
          </a:xfrm>
          <a:prstGeom prst="rect">
            <a:avLst/>
          </a:prstGeom>
        </p:spPr>
        <p:txBody>
          <a:bodyPr anchor="ctr">
            <a:noAutofit/>
          </a:bodyPr>
          <a:lstStyle/>
          <a:p>
            <a:pPr>
              <a:lnSpc>
                <a:spcPct val="100000"/>
              </a:lnSpc>
            </a:pPr>
            <a:fld id="{FC6CA4D4-332D-43F2-8F75-E6CA1D2CFC60}" type="datetime1">
              <a:rPr lang="en-US" sz="1200" b="0" strike="noStrike" spc="-1">
                <a:solidFill>
                  <a:srgbClr val="8B8B8B"/>
                </a:solidFill>
                <a:latin typeface="Arial"/>
                <a:ea typeface="微软雅黑"/>
              </a:rPr>
              <a:t>11/18/2020</a:t>
            </a:fld>
            <a:endParaRPr lang="en-US" sz="1200" b="0" strike="noStrike" spc="-1">
              <a:latin typeface="Times New Roman"/>
            </a:endParaRPr>
          </a:p>
        </p:txBody>
      </p:sp>
      <p:sp>
        <p:nvSpPr>
          <p:cNvPr id="44" name="PlaceHolder 4"/>
          <p:cNvSpPr>
            <a:spLocks noGrp="1"/>
          </p:cNvSpPr>
          <p:nvPr>
            <p:ph type="ftr"/>
          </p:nvPr>
        </p:nvSpPr>
        <p:spPr>
          <a:xfrm>
            <a:off x="3029040" y="6356520"/>
            <a:ext cx="3085920" cy="364680"/>
          </a:xfrm>
          <a:prstGeom prst="rect">
            <a:avLst/>
          </a:prstGeom>
        </p:spPr>
        <p:txBody>
          <a:bodyPr anchor="ctr">
            <a:noAutofit/>
          </a:bodyPr>
          <a:lstStyle/>
          <a:p>
            <a:endParaRPr lang="en-US" sz="2400" b="0" strike="noStrike" spc="-1">
              <a:latin typeface="Times New Roman"/>
            </a:endParaRPr>
          </a:p>
        </p:txBody>
      </p:sp>
      <p:sp>
        <p:nvSpPr>
          <p:cNvPr id="45" name="PlaceHolder 5"/>
          <p:cNvSpPr>
            <a:spLocks noGrp="1"/>
          </p:cNvSpPr>
          <p:nvPr>
            <p:ph type="sldNum"/>
          </p:nvPr>
        </p:nvSpPr>
        <p:spPr>
          <a:xfrm>
            <a:off x="6886800" y="6374160"/>
            <a:ext cx="2057040" cy="364680"/>
          </a:xfrm>
          <a:prstGeom prst="rect">
            <a:avLst/>
          </a:prstGeom>
        </p:spPr>
        <p:txBody>
          <a:bodyPr anchor="ctr">
            <a:noAutofit/>
          </a:bodyPr>
          <a:lstStyle/>
          <a:p>
            <a:pPr algn="r">
              <a:lnSpc>
                <a:spcPct val="100000"/>
              </a:lnSpc>
            </a:pPr>
            <a:fld id="{CB320CA5-ECC8-4D2C-B127-235F3224EB78}" type="slidenum">
              <a:rPr lang="en-US" sz="1400" b="0" strike="noStrike" spc="-1">
                <a:solidFill>
                  <a:srgbClr val="000000"/>
                </a:solidFill>
                <a:latin typeface="Arial"/>
                <a:ea typeface="微软雅黑"/>
              </a:rPr>
              <a:t>‹#›</a:t>
            </a:fld>
            <a:endParaRPr lang="en-US" sz="14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wmf"/><Relationship Id="rId4" Type="http://schemas.openxmlformats.org/officeDocument/2006/relationships/image" Target="../media/image9.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CustomShape 1"/>
          <p:cNvSpPr/>
          <p:nvPr/>
        </p:nvSpPr>
        <p:spPr>
          <a:xfrm>
            <a:off x="102240" y="429480"/>
            <a:ext cx="8939520" cy="8589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gn="ctr">
              <a:lnSpc>
                <a:spcPct val="90000"/>
              </a:lnSpc>
            </a:pPr>
            <a:r>
              <a:rPr lang="zh-CN" sz="4800" b="1" strike="noStrike" spc="-1">
                <a:solidFill>
                  <a:srgbClr val="3D3DE0"/>
                </a:solidFill>
                <a:latin typeface="Arial"/>
                <a:ea typeface="微软雅黑"/>
              </a:rPr>
              <a:t>锂离子电池的固体</a:t>
            </a:r>
            <a:r>
              <a:rPr lang="en-US" sz="4800" b="1" strike="noStrike" spc="-1">
                <a:solidFill>
                  <a:srgbClr val="3D3DE0"/>
                </a:solidFill>
                <a:latin typeface="Arial"/>
                <a:ea typeface="微软雅黑"/>
              </a:rPr>
              <a:t>-</a:t>
            </a:r>
            <a:r>
              <a:rPr lang="zh-CN" sz="4800" b="1" strike="noStrike" spc="-1">
                <a:solidFill>
                  <a:srgbClr val="3D3DE0"/>
                </a:solidFill>
                <a:latin typeface="Arial"/>
                <a:ea typeface="微软雅黑"/>
              </a:rPr>
              <a:t>电解质界面</a:t>
            </a:r>
            <a:endParaRPr lang="en-US" sz="4800" b="0" strike="noStrike" spc="-1">
              <a:latin typeface="Arial"/>
            </a:endParaRPr>
          </a:p>
        </p:txBody>
      </p:sp>
      <p:sp>
        <p:nvSpPr>
          <p:cNvPr id="89" name="Line 2"/>
          <p:cNvSpPr/>
          <p:nvPr/>
        </p:nvSpPr>
        <p:spPr>
          <a:xfrm>
            <a:off x="0" y="1364760"/>
            <a:ext cx="9144000" cy="0"/>
          </a:xfrm>
          <a:prstGeom prst="line">
            <a:avLst/>
          </a:prstGeom>
          <a:ln w="38100">
            <a:solidFill>
              <a:srgbClr val="3D3DE0"/>
            </a:solidFill>
          </a:ln>
        </p:spPr>
        <p:style>
          <a:lnRef idx="1">
            <a:schemeClr val="accent1"/>
          </a:lnRef>
          <a:fillRef idx="0">
            <a:schemeClr val="accent1"/>
          </a:fillRef>
          <a:effectRef idx="0">
            <a:schemeClr val="accent1"/>
          </a:effectRef>
          <a:fontRef idx="minor"/>
        </p:style>
      </p:sp>
      <p:sp>
        <p:nvSpPr>
          <p:cNvPr id="90" name="CustomShape 3"/>
          <p:cNvSpPr/>
          <p:nvPr/>
        </p:nvSpPr>
        <p:spPr>
          <a:xfrm>
            <a:off x="809640" y="1392840"/>
            <a:ext cx="7524000" cy="577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3200" b="1" strike="noStrike" spc="-1">
                <a:solidFill>
                  <a:srgbClr val="000000"/>
                </a:solidFill>
                <a:latin typeface="Arial"/>
                <a:ea typeface="微软雅黑"/>
              </a:rPr>
              <a:t>Towards the SEI of lithium-ion battery</a:t>
            </a:r>
            <a:endParaRPr lang="en-US" sz="3200" b="0" strike="noStrike" spc="-1">
              <a:latin typeface="Arial"/>
            </a:endParaRPr>
          </a:p>
        </p:txBody>
      </p:sp>
      <p:sp>
        <p:nvSpPr>
          <p:cNvPr id="91" name="Line 4"/>
          <p:cNvSpPr/>
          <p:nvPr/>
        </p:nvSpPr>
        <p:spPr>
          <a:xfrm>
            <a:off x="2831760" y="6213960"/>
            <a:ext cx="3480120" cy="0"/>
          </a:xfrm>
          <a:prstGeom prst="line">
            <a:avLst/>
          </a:prstGeom>
          <a:ln w="38100">
            <a:solidFill>
              <a:srgbClr val="3D3DE0"/>
            </a:solidFill>
          </a:ln>
        </p:spPr>
        <p:style>
          <a:lnRef idx="1">
            <a:schemeClr val="accent1"/>
          </a:lnRef>
          <a:fillRef idx="0">
            <a:schemeClr val="accent1"/>
          </a:fillRef>
          <a:effectRef idx="0">
            <a:schemeClr val="accent1"/>
          </a:effectRef>
          <a:fontRef idx="minor"/>
        </p:style>
      </p:sp>
      <p:sp>
        <p:nvSpPr>
          <p:cNvPr id="92" name="TextShape 5"/>
          <p:cNvSpPr txBox="1"/>
          <p:nvPr/>
        </p:nvSpPr>
        <p:spPr>
          <a:xfrm>
            <a:off x="1143000" y="4940640"/>
            <a:ext cx="6857640" cy="1655280"/>
          </a:xfrm>
          <a:prstGeom prst="rect">
            <a:avLst/>
          </a:prstGeom>
          <a:noFill/>
          <a:ln w="0">
            <a:noFill/>
          </a:ln>
        </p:spPr>
        <p:txBody>
          <a:bodyPr>
            <a:normAutofit/>
          </a:bodyPr>
          <a:lstStyle/>
          <a:p>
            <a:pPr algn="ctr">
              <a:lnSpc>
                <a:spcPct val="90000"/>
              </a:lnSpc>
              <a:spcBef>
                <a:spcPts val="1001"/>
              </a:spcBef>
              <a:tabLst>
                <a:tab pos="0" algn="l"/>
              </a:tabLst>
            </a:pPr>
            <a:r>
              <a:rPr lang="zh-CN" sz="1800" b="0" strike="noStrike" spc="-1">
                <a:solidFill>
                  <a:srgbClr val="000000"/>
                </a:solidFill>
                <a:latin typeface="Arial"/>
                <a:ea typeface="微软雅黑"/>
              </a:rPr>
              <a:t>表面物理 第五小组</a:t>
            </a:r>
            <a:endParaRPr lang="en-US" sz="1800" b="0" strike="noStrike" spc="-1">
              <a:latin typeface="Arial"/>
            </a:endParaRPr>
          </a:p>
          <a:p>
            <a:pPr algn="ctr">
              <a:lnSpc>
                <a:spcPct val="90000"/>
              </a:lnSpc>
              <a:spcBef>
                <a:spcPts val="1001"/>
              </a:spcBef>
              <a:spcAft>
                <a:spcPts val="1001"/>
              </a:spcAft>
              <a:tabLst>
                <a:tab pos="0" algn="l"/>
              </a:tabLst>
            </a:pPr>
            <a:r>
              <a:rPr lang="zh-CN" sz="1800" b="0" strike="noStrike" spc="-1">
                <a:solidFill>
                  <a:srgbClr val="000000"/>
                </a:solidFill>
                <a:latin typeface="Arial"/>
                <a:ea typeface="微软雅黑"/>
              </a:rPr>
              <a:t>高啸寅，王茂林，唐浚川，胡尊诚，熊方宇，廖珺豪</a:t>
            </a:r>
            <a:endParaRPr lang="en-US" sz="1800" b="0" strike="noStrike" spc="-1">
              <a:latin typeface="Arial"/>
            </a:endParaRPr>
          </a:p>
          <a:p>
            <a:pPr algn="ctr">
              <a:lnSpc>
                <a:spcPct val="90000"/>
              </a:lnSpc>
              <a:spcBef>
                <a:spcPts val="1001"/>
              </a:spcBef>
              <a:tabLst>
                <a:tab pos="0" algn="l"/>
              </a:tabLst>
            </a:pPr>
            <a:r>
              <a:rPr lang="en-US" sz="1800" b="0" strike="noStrike" spc="-1">
                <a:solidFill>
                  <a:srgbClr val="000000"/>
                </a:solidFill>
                <a:latin typeface="Arial"/>
                <a:ea typeface="微软雅黑"/>
              </a:rPr>
              <a:t>November 18, 2020</a:t>
            </a:r>
            <a:endParaRPr lang="en-US" sz="1800" b="0" strike="noStrike" spc="-1">
              <a:latin typeface="Arial"/>
            </a:endParaRPr>
          </a:p>
        </p:txBody>
      </p:sp>
      <p:grpSp>
        <p:nvGrpSpPr>
          <p:cNvPr id="93" name="Group 6"/>
          <p:cNvGrpSpPr/>
          <p:nvPr/>
        </p:nvGrpSpPr>
        <p:grpSpPr>
          <a:xfrm>
            <a:off x="2591640" y="2139840"/>
            <a:ext cx="3960360" cy="2577600"/>
            <a:chOff x="2591640" y="2139840"/>
            <a:chExt cx="3960360" cy="2577600"/>
          </a:xfrm>
        </p:grpSpPr>
        <p:pic>
          <p:nvPicPr>
            <p:cNvPr id="94" name="图片 11"/>
            <p:cNvPicPr/>
            <p:nvPr/>
          </p:nvPicPr>
          <p:blipFill>
            <a:blip r:embed="rId3"/>
            <a:srcRect l="10819" t="4491" r="69500"/>
            <a:stretch/>
          </p:blipFill>
          <p:spPr>
            <a:xfrm>
              <a:off x="2591640" y="2139840"/>
              <a:ext cx="1188000" cy="2577600"/>
            </a:xfrm>
            <a:prstGeom prst="rect">
              <a:avLst/>
            </a:prstGeom>
            <a:ln w="0">
              <a:noFill/>
            </a:ln>
            <a:effectLst>
              <a:softEdge rad="112680"/>
            </a:effectLst>
          </p:spPr>
        </p:pic>
        <p:pic>
          <p:nvPicPr>
            <p:cNvPr id="95" name="图片 13"/>
            <p:cNvPicPr/>
            <p:nvPr/>
          </p:nvPicPr>
          <p:blipFill>
            <a:blip r:embed="rId3"/>
            <a:srcRect l="74268" t="2083" r="1503"/>
            <a:stretch/>
          </p:blipFill>
          <p:spPr>
            <a:xfrm>
              <a:off x="5125320" y="2139840"/>
              <a:ext cx="1426680" cy="2577600"/>
            </a:xfrm>
            <a:prstGeom prst="rect">
              <a:avLst/>
            </a:prstGeom>
            <a:ln w="0">
              <a:noFill/>
            </a:ln>
            <a:effectLst>
              <a:softEdge rad="112680"/>
            </a:effectLst>
          </p:spPr>
        </p:pic>
        <p:pic>
          <p:nvPicPr>
            <p:cNvPr id="96" name="图片 15"/>
            <p:cNvPicPr/>
            <p:nvPr/>
          </p:nvPicPr>
          <p:blipFill>
            <a:blip r:embed="rId3"/>
            <a:srcRect l="42024" t="4491" r="36453"/>
            <a:stretch/>
          </p:blipFill>
          <p:spPr>
            <a:xfrm>
              <a:off x="3802680" y="2139840"/>
              <a:ext cx="1299240" cy="2577600"/>
            </a:xfrm>
            <a:prstGeom prst="rect">
              <a:avLst/>
            </a:prstGeom>
            <a:ln w="0">
              <a:noFill/>
            </a:ln>
            <a:effectLst>
              <a:softEdge rad="112680"/>
            </a:effectLst>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CustomShape 1"/>
          <p:cNvSpPr/>
          <p:nvPr/>
        </p:nvSpPr>
        <p:spPr>
          <a:xfrm>
            <a:off x="3198600" y="5949360"/>
            <a:ext cx="221184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zh-CN" sz="1800" b="0" strike="noStrike" spc="-1">
                <a:solidFill>
                  <a:srgbClr val="000000"/>
                </a:solidFill>
                <a:latin typeface="Arial"/>
                <a:ea typeface="微软雅黑"/>
              </a:rPr>
              <a:t>形成负极双电层</a:t>
            </a:r>
            <a:endParaRPr lang="en-US" sz="1800" b="0" strike="noStrike" spc="-1">
              <a:latin typeface="Arial"/>
            </a:endParaRPr>
          </a:p>
        </p:txBody>
      </p:sp>
      <p:grpSp>
        <p:nvGrpSpPr>
          <p:cNvPr id="159" name="Group 2"/>
          <p:cNvGrpSpPr/>
          <p:nvPr/>
        </p:nvGrpSpPr>
        <p:grpSpPr>
          <a:xfrm>
            <a:off x="1434150" y="862200"/>
            <a:ext cx="5589270" cy="364680"/>
            <a:chOff x="1434150" y="862200"/>
            <a:chExt cx="5589270" cy="364680"/>
          </a:xfrm>
        </p:grpSpPr>
        <p:sp>
          <p:nvSpPr>
            <p:cNvPr id="160" name="CustomShape 3"/>
            <p:cNvSpPr/>
            <p:nvPr/>
          </p:nvSpPr>
          <p:spPr>
            <a:xfrm>
              <a:off x="1434150" y="862200"/>
              <a:ext cx="87084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800" b="0" strike="noStrike" spc="-1" dirty="0">
                  <a:solidFill>
                    <a:srgbClr val="000000"/>
                  </a:solidFill>
                  <a:latin typeface="Arial"/>
                  <a:ea typeface="微软雅黑"/>
                </a:rPr>
                <a:t>0 V</a:t>
              </a:r>
              <a:endParaRPr lang="en-US" sz="1800" b="0" strike="noStrike" spc="-1" dirty="0">
                <a:latin typeface="Arial"/>
              </a:endParaRPr>
            </a:p>
          </p:txBody>
        </p:sp>
        <p:sp>
          <p:nvSpPr>
            <p:cNvPr id="161" name="CustomShape 4"/>
            <p:cNvSpPr/>
            <p:nvPr/>
          </p:nvSpPr>
          <p:spPr>
            <a:xfrm>
              <a:off x="3708180" y="862200"/>
              <a:ext cx="87084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800" b="0" strike="noStrike" spc="-1" dirty="0">
                  <a:solidFill>
                    <a:srgbClr val="000000"/>
                  </a:solidFill>
                  <a:latin typeface="Arial"/>
                  <a:ea typeface="微软雅黑"/>
                </a:rPr>
                <a:t>1 V</a:t>
              </a:r>
              <a:endParaRPr lang="en-US" sz="1800" b="0" strike="noStrike" spc="-1" dirty="0">
                <a:latin typeface="Arial"/>
              </a:endParaRPr>
            </a:p>
          </p:txBody>
        </p:sp>
        <p:sp>
          <p:nvSpPr>
            <p:cNvPr id="162" name="CustomShape 5"/>
            <p:cNvSpPr/>
            <p:nvPr/>
          </p:nvSpPr>
          <p:spPr>
            <a:xfrm>
              <a:off x="6152580" y="862200"/>
              <a:ext cx="87084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800" b="0" strike="noStrike" spc="-1" dirty="0">
                  <a:solidFill>
                    <a:srgbClr val="000000"/>
                  </a:solidFill>
                  <a:latin typeface="Arial"/>
                  <a:ea typeface="微软雅黑"/>
                </a:rPr>
                <a:t>2 V</a:t>
              </a:r>
              <a:endParaRPr lang="en-US" sz="1800" b="0" strike="noStrike" spc="-1" dirty="0">
                <a:latin typeface="Arial"/>
              </a:endParaRPr>
            </a:p>
          </p:txBody>
        </p:sp>
      </p:grpSp>
      <p:pic>
        <p:nvPicPr>
          <p:cNvPr id="163" name="图片 2"/>
          <p:cNvPicPr/>
          <p:nvPr/>
        </p:nvPicPr>
        <p:blipFill>
          <a:blip r:embed="rId3"/>
          <a:stretch/>
        </p:blipFill>
        <p:spPr>
          <a:xfrm>
            <a:off x="376200" y="1185120"/>
            <a:ext cx="8391240" cy="4763880"/>
          </a:xfrm>
          <a:prstGeom prst="rect">
            <a:avLst/>
          </a:prstGeom>
          <a:ln w="0">
            <a:noFill/>
          </a:ln>
        </p:spPr>
      </p:pic>
      <p:sp>
        <p:nvSpPr>
          <p:cNvPr id="164" name="CustomShape 6"/>
          <p:cNvSpPr/>
          <p:nvPr/>
        </p:nvSpPr>
        <p:spPr>
          <a:xfrm>
            <a:off x="5235840" y="5954400"/>
            <a:ext cx="3596400" cy="675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tabLst>
                <a:tab pos="0" algn="l"/>
              </a:tabLst>
            </a:pPr>
            <a:r>
              <a:rPr lang="zh-CN" sz="1800" b="0" strike="noStrike" spc="-1">
                <a:solidFill>
                  <a:srgbClr val="000000"/>
                </a:solidFill>
                <a:latin typeface="Arial"/>
                <a:ea typeface="微软雅黑"/>
              </a:rPr>
              <a:t>形成主要成分为</a:t>
            </a:r>
            <a:r>
              <a:rPr lang="en-US" sz="1800" b="0" strike="noStrike" spc="-1">
                <a:solidFill>
                  <a:srgbClr val="3D3DE0"/>
                </a:solidFill>
                <a:latin typeface="Arial"/>
                <a:ea typeface="微软雅黑"/>
              </a:rPr>
              <a:t>LiO</a:t>
            </a:r>
            <a:r>
              <a:rPr lang="en-US" sz="1800" b="0" strike="noStrike" spc="-1" baseline="-25000">
                <a:solidFill>
                  <a:srgbClr val="3D3DE0"/>
                </a:solidFill>
                <a:latin typeface="Arial"/>
                <a:ea typeface="微软雅黑"/>
              </a:rPr>
              <a:t>x</a:t>
            </a:r>
            <a:r>
              <a:rPr lang="zh-CN" sz="1800" b="0" strike="noStrike" spc="-1">
                <a:solidFill>
                  <a:srgbClr val="000000"/>
                </a:solidFill>
                <a:latin typeface="Arial"/>
                <a:ea typeface="微软雅黑"/>
              </a:rPr>
              <a:t>的</a:t>
            </a:r>
            <a:r>
              <a:rPr lang="en-US" sz="1800" b="0" strike="noStrike" spc="-1">
                <a:solidFill>
                  <a:srgbClr val="000000"/>
                </a:solidFill>
                <a:latin typeface="Arial"/>
                <a:ea typeface="微软雅黑"/>
              </a:rPr>
              <a:t>SEI (inner)</a:t>
            </a:r>
            <a:endParaRPr lang="en-US" sz="1800" b="0" strike="noStrike" spc="-1">
              <a:latin typeface="Arial"/>
            </a:endParaRPr>
          </a:p>
        </p:txBody>
      </p:sp>
      <p:sp>
        <p:nvSpPr>
          <p:cNvPr id="165" name="CustomShape 7"/>
          <p:cNvSpPr/>
          <p:nvPr/>
        </p:nvSpPr>
        <p:spPr>
          <a:xfrm>
            <a:off x="6588000" y="2779560"/>
            <a:ext cx="493920" cy="1165680"/>
          </a:xfrm>
          <a:prstGeom prst="rect">
            <a:avLst/>
          </a:prstGeom>
          <a:solidFill>
            <a:srgbClr val="FFFF00">
              <a:alpha val="46000"/>
            </a:srgbClr>
          </a:solidFill>
          <a:ln>
            <a:noFill/>
          </a:ln>
        </p:spPr>
        <p:style>
          <a:lnRef idx="2">
            <a:schemeClr val="accent1">
              <a:shade val="50000"/>
            </a:schemeClr>
          </a:lnRef>
          <a:fillRef idx="1">
            <a:schemeClr val="accent1"/>
          </a:fillRef>
          <a:effectRef idx="0">
            <a:schemeClr val="accent1"/>
          </a:effectRef>
          <a:fontRef idx="minor"/>
        </p:style>
      </p:sp>
      <p:sp>
        <p:nvSpPr>
          <p:cNvPr id="166" name="Line 8"/>
          <p:cNvSpPr/>
          <p:nvPr/>
        </p:nvSpPr>
        <p:spPr>
          <a:xfrm>
            <a:off x="0" y="833760"/>
            <a:ext cx="9158040" cy="0"/>
          </a:xfrm>
          <a:prstGeom prst="line">
            <a:avLst/>
          </a:prstGeom>
          <a:ln w="63500">
            <a:solidFill>
              <a:srgbClr val="0000CC"/>
            </a:solidFill>
            <a:round/>
          </a:ln>
        </p:spPr>
        <p:style>
          <a:lnRef idx="0">
            <a:scrgbClr r="0" g="0" b="0"/>
          </a:lnRef>
          <a:fillRef idx="0">
            <a:scrgbClr r="0" g="0" b="0"/>
          </a:fillRef>
          <a:effectRef idx="0">
            <a:scrgbClr r="0" g="0" b="0"/>
          </a:effectRef>
          <a:fontRef idx="minor"/>
        </p:style>
      </p:sp>
      <p:sp>
        <p:nvSpPr>
          <p:cNvPr id="167" name="CustomShape 9"/>
          <p:cNvSpPr/>
          <p:nvPr/>
        </p:nvSpPr>
        <p:spPr>
          <a:xfrm>
            <a:off x="0" y="158760"/>
            <a:ext cx="9143640" cy="67464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gn="ctr">
              <a:lnSpc>
                <a:spcPct val="90000"/>
              </a:lnSpc>
            </a:pPr>
            <a:r>
              <a:rPr lang="zh-CN" sz="3600" b="1" strike="noStrike" spc="-1">
                <a:solidFill>
                  <a:srgbClr val="3D3DE0"/>
                </a:solidFill>
                <a:latin typeface="Arial"/>
                <a:ea typeface="微软雅黑"/>
              </a:rPr>
              <a:t>充电过程</a:t>
            </a:r>
            <a:r>
              <a:rPr lang="en-US" sz="3600" b="1" strike="noStrike" spc="-1">
                <a:solidFill>
                  <a:srgbClr val="3D3DE0"/>
                </a:solidFill>
                <a:latin typeface="Arial"/>
                <a:ea typeface="微软雅黑"/>
              </a:rPr>
              <a:t>——SEI</a:t>
            </a:r>
            <a:r>
              <a:rPr lang="zh-CN" sz="3600" b="1" strike="noStrike" spc="-1">
                <a:solidFill>
                  <a:srgbClr val="3D3DE0"/>
                </a:solidFill>
                <a:latin typeface="Arial"/>
                <a:ea typeface="微软雅黑"/>
              </a:rPr>
              <a:t>的形成</a:t>
            </a:r>
            <a:endParaRPr lang="en-US" sz="3600" b="0" strike="noStrike" spc="-1">
              <a:latin typeface="Arial"/>
            </a:endParaRPr>
          </a:p>
        </p:txBody>
      </p:sp>
      <p:sp>
        <p:nvSpPr>
          <p:cNvPr id="168" name="TextShape 10"/>
          <p:cNvSpPr txBox="1"/>
          <p:nvPr/>
        </p:nvSpPr>
        <p:spPr>
          <a:xfrm>
            <a:off x="6886800" y="6374160"/>
            <a:ext cx="2057040" cy="364680"/>
          </a:xfrm>
          <a:prstGeom prst="rect">
            <a:avLst/>
          </a:prstGeom>
          <a:noFill/>
          <a:ln w="0">
            <a:noFill/>
          </a:ln>
        </p:spPr>
        <p:txBody>
          <a:bodyPr anchor="ctr">
            <a:noAutofit/>
          </a:bodyPr>
          <a:lstStyle/>
          <a:p>
            <a:pPr algn="r">
              <a:lnSpc>
                <a:spcPct val="100000"/>
              </a:lnSpc>
            </a:pPr>
            <a:fld id="{7DD7F540-1793-4642-BBAF-A26B0B9E9DAA}" type="slidenum">
              <a:rPr lang="en-US" sz="1400" b="0" strike="noStrike" spc="-1">
                <a:solidFill>
                  <a:srgbClr val="000000"/>
                </a:solidFill>
                <a:latin typeface="Arial"/>
                <a:ea typeface="微软雅黑"/>
              </a:rPr>
              <a:t>10</a:t>
            </a:fld>
            <a:endParaRPr lang="en-US" sz="1400" b="0" strike="noStrike" spc="-1">
              <a:latin typeface="Times New Roman"/>
            </a:endParaRPr>
          </a:p>
        </p:txBody>
      </p:sp>
      <p:sp>
        <p:nvSpPr>
          <p:cNvPr id="169" name="CustomShape 11"/>
          <p:cNvSpPr/>
          <p:nvPr/>
        </p:nvSpPr>
        <p:spPr>
          <a:xfrm>
            <a:off x="0" y="6428520"/>
            <a:ext cx="7381800" cy="30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400" b="0" strike="noStrike" spc="-1">
                <a:solidFill>
                  <a:srgbClr val="000000"/>
                </a:solidFill>
                <a:latin typeface="Arial"/>
                <a:ea typeface="微软雅黑"/>
              </a:rPr>
              <a:t>        Chongming Wang, Zihua Zhu </a:t>
            </a:r>
            <a:r>
              <a:rPr lang="en-US" sz="1400" b="0" i="1" strike="noStrike" spc="-1">
                <a:solidFill>
                  <a:srgbClr val="000000"/>
                </a:solidFill>
                <a:latin typeface="Arial"/>
                <a:ea typeface="微软雅黑"/>
              </a:rPr>
              <a:t>et al. Nat. Nanotech. </a:t>
            </a:r>
            <a:r>
              <a:rPr lang="en-US" sz="1400" b="1" strike="noStrike" spc="-1">
                <a:solidFill>
                  <a:srgbClr val="000000"/>
                </a:solidFill>
                <a:latin typeface="Arial"/>
                <a:ea typeface="微软雅黑"/>
              </a:rPr>
              <a:t>2020</a:t>
            </a:r>
            <a:r>
              <a:rPr lang="en-US" sz="1400" b="0" strike="noStrike" spc="-1">
                <a:solidFill>
                  <a:srgbClr val="000000"/>
                </a:solidFill>
                <a:latin typeface="Arial"/>
                <a:ea typeface="微软雅黑"/>
              </a:rPr>
              <a:t>, </a:t>
            </a:r>
            <a:r>
              <a:rPr lang="en-US" sz="1400" b="0" i="1" strike="noStrike" spc="-1">
                <a:solidFill>
                  <a:srgbClr val="000000"/>
                </a:solidFill>
                <a:latin typeface="Arial"/>
                <a:ea typeface="微软雅黑"/>
              </a:rPr>
              <a:t>15</a:t>
            </a:r>
            <a:r>
              <a:rPr lang="en-US" sz="1400" b="0" strike="noStrike" spc="-1">
                <a:solidFill>
                  <a:srgbClr val="000000"/>
                </a:solidFill>
                <a:latin typeface="Arial"/>
                <a:ea typeface="微软雅黑"/>
              </a:rPr>
              <a:t>, 224-230.</a:t>
            </a:r>
            <a:endParaRPr lang="en-US" sz="1400" b="0" strike="noStrike" spc="-1">
              <a:latin typeface="Arial"/>
            </a:endParaRPr>
          </a:p>
        </p:txBody>
      </p:sp>
      <p:sp>
        <p:nvSpPr>
          <p:cNvPr id="170" name="CustomShape 12"/>
          <p:cNvSpPr/>
          <p:nvPr/>
        </p:nvSpPr>
        <p:spPr>
          <a:xfrm>
            <a:off x="6588000" y="4424760"/>
            <a:ext cx="348480" cy="1165680"/>
          </a:xfrm>
          <a:prstGeom prst="rect">
            <a:avLst/>
          </a:prstGeom>
          <a:solidFill>
            <a:srgbClr val="FFFF00">
              <a:alpha val="46000"/>
            </a:srgbClr>
          </a:solidFill>
          <a:ln>
            <a:noFill/>
          </a:ln>
        </p:spPr>
        <p:style>
          <a:lnRef idx="2">
            <a:schemeClr val="accent1">
              <a:shade val="50000"/>
            </a:schemeClr>
          </a:lnRef>
          <a:fillRef idx="1">
            <a:schemeClr val="accent1"/>
          </a:fillRef>
          <a:effectRef idx="0">
            <a:schemeClr val="accent1"/>
          </a:effectRef>
          <a:fontRef idx="minor"/>
        </p:style>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1" name="Group 1"/>
          <p:cNvGrpSpPr/>
          <p:nvPr/>
        </p:nvGrpSpPr>
        <p:grpSpPr>
          <a:xfrm>
            <a:off x="1005120" y="990000"/>
            <a:ext cx="3167280" cy="4877640"/>
            <a:chOff x="1005120" y="990000"/>
            <a:chExt cx="3167280" cy="4877640"/>
          </a:xfrm>
        </p:grpSpPr>
        <p:pic>
          <p:nvPicPr>
            <p:cNvPr id="172" name="图片 2"/>
            <p:cNvPicPr/>
            <p:nvPr/>
          </p:nvPicPr>
          <p:blipFill>
            <a:blip r:embed="rId3"/>
            <a:srcRect l="61500" b="3280"/>
            <a:stretch/>
          </p:blipFill>
          <p:spPr>
            <a:xfrm>
              <a:off x="1005120" y="990000"/>
              <a:ext cx="3167280" cy="4568400"/>
            </a:xfrm>
            <a:prstGeom prst="rect">
              <a:avLst/>
            </a:prstGeom>
            <a:ln w="0">
              <a:noFill/>
            </a:ln>
          </p:spPr>
        </p:pic>
        <p:pic>
          <p:nvPicPr>
            <p:cNvPr id="173" name="图片 16"/>
            <p:cNvPicPr/>
            <p:nvPr/>
          </p:nvPicPr>
          <p:blipFill>
            <a:blip r:embed="rId4"/>
            <a:srcRect l="40321" t="95300" r="45430"/>
            <a:stretch/>
          </p:blipFill>
          <p:spPr>
            <a:xfrm>
              <a:off x="1418400" y="5558760"/>
              <a:ext cx="1638720" cy="308880"/>
            </a:xfrm>
            <a:prstGeom prst="rect">
              <a:avLst/>
            </a:prstGeom>
            <a:ln w="0">
              <a:noFill/>
            </a:ln>
          </p:spPr>
        </p:pic>
      </p:grpSp>
      <p:sp>
        <p:nvSpPr>
          <p:cNvPr id="174" name="CustomShape 2"/>
          <p:cNvSpPr/>
          <p:nvPr/>
        </p:nvSpPr>
        <p:spPr>
          <a:xfrm>
            <a:off x="838800" y="5799780"/>
            <a:ext cx="304884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800" b="0" strike="noStrike" spc="-1" dirty="0">
                <a:solidFill>
                  <a:srgbClr val="000000"/>
                </a:solidFill>
                <a:latin typeface="Arial"/>
                <a:ea typeface="微软雅黑"/>
              </a:rPr>
              <a:t>Inner SEI</a:t>
            </a:r>
            <a:r>
              <a:rPr lang="zh-CN" sz="1800" b="0" strike="noStrike" spc="-1" dirty="0">
                <a:solidFill>
                  <a:srgbClr val="000000"/>
                </a:solidFill>
                <a:latin typeface="Arial"/>
                <a:ea typeface="微软雅黑"/>
              </a:rPr>
              <a:t>非常致密，电解液成分无法通过</a:t>
            </a:r>
            <a:endParaRPr lang="en-US" sz="1800" b="0" strike="noStrike" spc="-1" dirty="0">
              <a:latin typeface="Arial"/>
            </a:endParaRPr>
          </a:p>
        </p:txBody>
      </p:sp>
      <p:sp>
        <p:nvSpPr>
          <p:cNvPr id="175" name="CustomShape 3"/>
          <p:cNvSpPr/>
          <p:nvPr/>
        </p:nvSpPr>
        <p:spPr>
          <a:xfrm>
            <a:off x="2034380" y="4235450"/>
            <a:ext cx="353880" cy="1136650"/>
          </a:xfrm>
          <a:prstGeom prst="rect">
            <a:avLst/>
          </a:prstGeom>
          <a:solidFill>
            <a:srgbClr val="FFFF00">
              <a:alpha val="46000"/>
            </a:srgbClr>
          </a:solidFill>
          <a:ln>
            <a:noFill/>
          </a:ln>
        </p:spPr>
        <p:style>
          <a:lnRef idx="2">
            <a:schemeClr val="accent1">
              <a:shade val="50000"/>
            </a:schemeClr>
          </a:lnRef>
          <a:fillRef idx="1">
            <a:schemeClr val="accent1"/>
          </a:fillRef>
          <a:effectRef idx="0">
            <a:schemeClr val="accent1"/>
          </a:effectRef>
          <a:fontRef idx="minor"/>
        </p:style>
      </p:sp>
      <p:grpSp>
        <p:nvGrpSpPr>
          <p:cNvPr id="176" name="Group 4"/>
          <p:cNvGrpSpPr/>
          <p:nvPr/>
        </p:nvGrpSpPr>
        <p:grpSpPr>
          <a:xfrm>
            <a:off x="4800240" y="896040"/>
            <a:ext cx="3504960" cy="5133240"/>
            <a:chOff x="4800240" y="896040"/>
            <a:chExt cx="3504960" cy="5133240"/>
          </a:xfrm>
        </p:grpSpPr>
        <p:grpSp>
          <p:nvGrpSpPr>
            <p:cNvPr id="177" name="Group 5"/>
            <p:cNvGrpSpPr/>
            <p:nvPr/>
          </p:nvGrpSpPr>
          <p:grpSpPr>
            <a:xfrm>
              <a:off x="4800240" y="896040"/>
              <a:ext cx="3504960" cy="5133240"/>
              <a:chOff x="4800240" y="896040"/>
              <a:chExt cx="3504960" cy="5133240"/>
            </a:xfrm>
          </p:grpSpPr>
          <p:sp>
            <p:nvSpPr>
              <p:cNvPr id="178" name="CustomShape 6"/>
              <p:cNvSpPr/>
              <p:nvPr/>
            </p:nvSpPr>
            <p:spPr>
              <a:xfrm>
                <a:off x="6412320" y="3260160"/>
                <a:ext cx="449640" cy="374760"/>
              </a:xfrm>
              <a:prstGeom prst="downArrow">
                <a:avLst>
                  <a:gd name="adj1" fmla="val 50000"/>
                  <a:gd name="adj2" fmla="val 50000"/>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p:style>
          </p:sp>
          <p:grpSp>
            <p:nvGrpSpPr>
              <p:cNvPr id="179" name="Group 7"/>
              <p:cNvGrpSpPr/>
              <p:nvPr/>
            </p:nvGrpSpPr>
            <p:grpSpPr>
              <a:xfrm>
                <a:off x="4800240" y="896040"/>
                <a:ext cx="3504960" cy="2320560"/>
                <a:chOff x="4800240" y="896040"/>
                <a:chExt cx="3504960" cy="2320560"/>
              </a:xfrm>
            </p:grpSpPr>
            <p:pic>
              <p:nvPicPr>
                <p:cNvPr id="180" name="图片 6"/>
                <p:cNvPicPr/>
                <p:nvPr/>
              </p:nvPicPr>
              <p:blipFill>
                <a:blip r:embed="rId5"/>
                <a:stretch/>
              </p:blipFill>
              <p:spPr>
                <a:xfrm>
                  <a:off x="4800240" y="1196280"/>
                  <a:ext cx="3504960" cy="2020320"/>
                </a:xfrm>
                <a:prstGeom prst="rect">
                  <a:avLst/>
                </a:prstGeom>
                <a:ln w="0">
                  <a:noFill/>
                </a:ln>
              </p:spPr>
            </p:pic>
            <p:sp>
              <p:nvSpPr>
                <p:cNvPr id="181" name="CustomShape 8"/>
                <p:cNvSpPr/>
                <p:nvPr/>
              </p:nvSpPr>
              <p:spPr>
                <a:xfrm>
                  <a:off x="5772600" y="896040"/>
                  <a:ext cx="1729080" cy="3371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600" b="0" strike="noStrike" spc="-1" dirty="0">
                      <a:solidFill>
                        <a:srgbClr val="000000"/>
                      </a:solidFill>
                      <a:latin typeface="Arial"/>
                      <a:ea typeface="微软雅黑"/>
                    </a:rPr>
                    <a:t>1.0 V</a:t>
                  </a:r>
                  <a:endParaRPr lang="en-US" sz="1600" b="0" strike="noStrike" spc="-1" dirty="0">
                    <a:latin typeface="Arial"/>
                  </a:endParaRPr>
                </a:p>
              </p:txBody>
            </p:sp>
          </p:grpSp>
          <p:grpSp>
            <p:nvGrpSpPr>
              <p:cNvPr id="182" name="Group 9"/>
              <p:cNvGrpSpPr/>
              <p:nvPr/>
            </p:nvGrpSpPr>
            <p:grpSpPr>
              <a:xfrm>
                <a:off x="4904640" y="3655080"/>
                <a:ext cx="3400560" cy="2374200"/>
                <a:chOff x="4904640" y="3655080"/>
                <a:chExt cx="3400560" cy="2374200"/>
              </a:xfrm>
            </p:grpSpPr>
            <p:pic>
              <p:nvPicPr>
                <p:cNvPr id="183" name="图片 4"/>
                <p:cNvPicPr/>
                <p:nvPr/>
              </p:nvPicPr>
              <p:blipFill>
                <a:blip r:embed="rId6"/>
                <a:stretch/>
              </p:blipFill>
              <p:spPr>
                <a:xfrm>
                  <a:off x="4904640" y="4002840"/>
                  <a:ext cx="3400560" cy="2026440"/>
                </a:xfrm>
                <a:prstGeom prst="rect">
                  <a:avLst/>
                </a:prstGeom>
                <a:ln w="0">
                  <a:noFill/>
                </a:ln>
              </p:spPr>
            </p:pic>
            <p:sp>
              <p:nvSpPr>
                <p:cNvPr id="184" name="CustomShape 10"/>
                <p:cNvSpPr/>
                <p:nvPr/>
              </p:nvSpPr>
              <p:spPr>
                <a:xfrm>
                  <a:off x="5772600" y="3655080"/>
                  <a:ext cx="1729080" cy="3371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altLang="zh-CN" sz="1600" b="0" strike="noStrike" spc="-1" dirty="0">
                      <a:solidFill>
                        <a:srgbClr val="000000"/>
                      </a:solidFill>
                      <a:latin typeface="Arial"/>
                      <a:ea typeface="微软雅黑"/>
                    </a:rPr>
                    <a:t>3</a:t>
                  </a:r>
                  <a:r>
                    <a:rPr lang="en-US" altLang="zh-CN" sz="1600" b="0" strike="noStrike" spc="-1" baseline="30000" dirty="0">
                      <a:solidFill>
                        <a:srgbClr val="000000"/>
                      </a:solidFill>
                      <a:latin typeface="Arial"/>
                      <a:ea typeface="微软雅黑"/>
                    </a:rPr>
                    <a:t>rd</a:t>
                  </a:r>
                  <a:r>
                    <a:rPr lang="en-US" altLang="zh-CN" sz="1600" spc="-1" baseline="30000" dirty="0">
                      <a:solidFill>
                        <a:srgbClr val="000000"/>
                      </a:solidFill>
                      <a:latin typeface="Arial"/>
                      <a:ea typeface="微软雅黑"/>
                    </a:rPr>
                    <a:t> </a:t>
                  </a:r>
                  <a:r>
                    <a:rPr lang="zh-CN" altLang="en-US" sz="1600" b="0" strike="noStrike" spc="-1" dirty="0">
                      <a:solidFill>
                        <a:srgbClr val="000000"/>
                      </a:solidFill>
                      <a:latin typeface="Arial"/>
                      <a:ea typeface="微软雅黑"/>
                    </a:rPr>
                    <a:t>放电</a:t>
                  </a:r>
                  <a:r>
                    <a:rPr lang="zh-CN" sz="1600" b="0" strike="noStrike" spc="-1" dirty="0">
                      <a:solidFill>
                        <a:srgbClr val="000000"/>
                      </a:solidFill>
                      <a:latin typeface="Arial"/>
                      <a:ea typeface="微软雅黑"/>
                    </a:rPr>
                    <a:t>后</a:t>
                  </a:r>
                  <a:endParaRPr lang="en-US" sz="1600" b="0" strike="noStrike" spc="-1" dirty="0">
                    <a:latin typeface="Arial"/>
                  </a:endParaRPr>
                </a:p>
              </p:txBody>
            </p:sp>
          </p:grpSp>
        </p:grpSp>
        <p:pic>
          <p:nvPicPr>
            <p:cNvPr id="185" name="图片 21"/>
            <p:cNvPicPr/>
            <p:nvPr/>
          </p:nvPicPr>
          <p:blipFill>
            <a:blip r:embed="rId7"/>
            <a:stretch/>
          </p:blipFill>
          <p:spPr>
            <a:xfrm>
              <a:off x="5370840" y="1442880"/>
              <a:ext cx="1466640" cy="433080"/>
            </a:xfrm>
            <a:prstGeom prst="rect">
              <a:avLst/>
            </a:prstGeom>
            <a:ln w="0">
              <a:noFill/>
            </a:ln>
          </p:spPr>
        </p:pic>
        <p:sp>
          <p:nvSpPr>
            <p:cNvPr id="186" name="CustomShape 11"/>
            <p:cNvSpPr/>
            <p:nvPr/>
          </p:nvSpPr>
          <p:spPr>
            <a:xfrm>
              <a:off x="7528320" y="1408320"/>
              <a:ext cx="266400" cy="1487160"/>
            </a:xfrm>
            <a:prstGeom prst="rect">
              <a:avLst/>
            </a:prstGeom>
            <a:solidFill>
              <a:srgbClr val="FFFF00">
                <a:alpha val="46000"/>
              </a:srgbClr>
            </a:solidFill>
            <a:ln>
              <a:noFill/>
            </a:ln>
          </p:spPr>
          <p:style>
            <a:lnRef idx="2">
              <a:schemeClr val="accent1">
                <a:shade val="50000"/>
              </a:schemeClr>
            </a:lnRef>
            <a:fillRef idx="1">
              <a:schemeClr val="accent1"/>
            </a:fillRef>
            <a:effectRef idx="0">
              <a:schemeClr val="accent1"/>
            </a:effectRef>
            <a:fontRef idx="minor"/>
          </p:style>
        </p:sp>
        <p:sp>
          <p:nvSpPr>
            <p:cNvPr id="187" name="CustomShape 12"/>
            <p:cNvSpPr/>
            <p:nvPr/>
          </p:nvSpPr>
          <p:spPr>
            <a:xfrm>
              <a:off x="7528320" y="4188240"/>
              <a:ext cx="266400" cy="1491120"/>
            </a:xfrm>
            <a:prstGeom prst="rect">
              <a:avLst/>
            </a:prstGeom>
            <a:solidFill>
              <a:srgbClr val="FFFF00">
                <a:alpha val="46000"/>
              </a:srgbClr>
            </a:solidFill>
            <a:ln>
              <a:noFill/>
            </a:ln>
          </p:spPr>
          <p:style>
            <a:lnRef idx="2">
              <a:schemeClr val="accent1">
                <a:shade val="50000"/>
              </a:schemeClr>
            </a:lnRef>
            <a:fillRef idx="1">
              <a:schemeClr val="accent1"/>
            </a:fillRef>
            <a:effectRef idx="0">
              <a:schemeClr val="accent1"/>
            </a:effectRef>
            <a:fontRef idx="minor"/>
          </p:style>
        </p:sp>
      </p:grpSp>
      <p:sp>
        <p:nvSpPr>
          <p:cNvPr id="188" name="CustomShape 13"/>
          <p:cNvSpPr/>
          <p:nvPr/>
        </p:nvSpPr>
        <p:spPr>
          <a:xfrm>
            <a:off x="4977720" y="6001422"/>
            <a:ext cx="3318840" cy="36787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en-US" sz="1800" b="0" strike="noStrike" spc="-1" dirty="0">
                <a:solidFill>
                  <a:srgbClr val="000000"/>
                </a:solidFill>
                <a:latin typeface="Arial"/>
                <a:ea typeface="微软雅黑"/>
              </a:rPr>
              <a:t>Outer SEI</a:t>
            </a:r>
            <a:r>
              <a:rPr lang="zh-CN" sz="1800" b="0" strike="noStrike" spc="-1" dirty="0">
                <a:solidFill>
                  <a:srgbClr val="000000"/>
                </a:solidFill>
                <a:latin typeface="Arial"/>
                <a:ea typeface="微软雅黑"/>
              </a:rPr>
              <a:t>主要含</a:t>
            </a:r>
            <a:r>
              <a:rPr lang="zh-CN" altLang="en-US" spc="-1" dirty="0">
                <a:solidFill>
                  <a:srgbClr val="3D3DE0"/>
                </a:solidFill>
                <a:latin typeface="Arial"/>
                <a:ea typeface="微软雅黑"/>
              </a:rPr>
              <a:t>低聚</a:t>
            </a:r>
            <a:r>
              <a:rPr lang="zh-CN" sz="1800" b="0" strike="noStrike" spc="-1" dirty="0">
                <a:solidFill>
                  <a:srgbClr val="3D3DE0"/>
                </a:solidFill>
                <a:latin typeface="Arial"/>
                <a:ea typeface="微软雅黑"/>
              </a:rPr>
              <a:t>有机物</a:t>
            </a:r>
            <a:endParaRPr lang="en-US" sz="1800" b="0" strike="noStrike" spc="-1" dirty="0">
              <a:latin typeface="Arial"/>
            </a:endParaRPr>
          </a:p>
        </p:txBody>
      </p:sp>
      <p:sp>
        <p:nvSpPr>
          <p:cNvPr id="189" name="Line 14"/>
          <p:cNvSpPr/>
          <p:nvPr/>
        </p:nvSpPr>
        <p:spPr>
          <a:xfrm>
            <a:off x="0" y="833760"/>
            <a:ext cx="9158040" cy="0"/>
          </a:xfrm>
          <a:prstGeom prst="line">
            <a:avLst/>
          </a:prstGeom>
          <a:ln w="63500">
            <a:solidFill>
              <a:srgbClr val="0000CC"/>
            </a:solidFill>
            <a:round/>
          </a:ln>
        </p:spPr>
        <p:style>
          <a:lnRef idx="0">
            <a:scrgbClr r="0" g="0" b="0"/>
          </a:lnRef>
          <a:fillRef idx="0">
            <a:scrgbClr r="0" g="0" b="0"/>
          </a:fillRef>
          <a:effectRef idx="0">
            <a:scrgbClr r="0" g="0" b="0"/>
          </a:effectRef>
          <a:fontRef idx="minor"/>
        </p:style>
      </p:sp>
      <p:sp>
        <p:nvSpPr>
          <p:cNvPr id="190" name="CustomShape 15"/>
          <p:cNvSpPr/>
          <p:nvPr/>
        </p:nvSpPr>
        <p:spPr>
          <a:xfrm>
            <a:off x="0" y="158760"/>
            <a:ext cx="9143640" cy="67464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gn="ctr">
              <a:lnSpc>
                <a:spcPct val="90000"/>
              </a:lnSpc>
            </a:pPr>
            <a:r>
              <a:rPr lang="zh-CN" sz="3600" b="1" strike="noStrike" spc="-1">
                <a:solidFill>
                  <a:srgbClr val="3D3DE0"/>
                </a:solidFill>
                <a:latin typeface="Arial"/>
                <a:ea typeface="微软雅黑"/>
              </a:rPr>
              <a:t>放电后</a:t>
            </a:r>
            <a:r>
              <a:rPr lang="en-US" sz="3600" b="1" strike="noStrike" spc="-1">
                <a:solidFill>
                  <a:srgbClr val="3D3DE0"/>
                </a:solidFill>
                <a:latin typeface="Arial"/>
                <a:ea typeface="微软雅黑"/>
              </a:rPr>
              <a:t>——SEI</a:t>
            </a:r>
            <a:r>
              <a:rPr lang="zh-CN" sz="3600" b="1" strike="noStrike" spc="-1">
                <a:solidFill>
                  <a:srgbClr val="3D3DE0"/>
                </a:solidFill>
                <a:latin typeface="Arial"/>
                <a:ea typeface="微软雅黑"/>
              </a:rPr>
              <a:t>的表面组成</a:t>
            </a:r>
            <a:endParaRPr lang="en-US" sz="3600" b="0" strike="noStrike" spc="-1">
              <a:latin typeface="Arial"/>
            </a:endParaRPr>
          </a:p>
        </p:txBody>
      </p:sp>
      <p:sp>
        <p:nvSpPr>
          <p:cNvPr id="191" name="TextShape 16"/>
          <p:cNvSpPr txBox="1"/>
          <p:nvPr/>
        </p:nvSpPr>
        <p:spPr>
          <a:xfrm>
            <a:off x="6886800" y="6374160"/>
            <a:ext cx="2057040" cy="364680"/>
          </a:xfrm>
          <a:prstGeom prst="rect">
            <a:avLst/>
          </a:prstGeom>
          <a:noFill/>
          <a:ln w="0">
            <a:noFill/>
          </a:ln>
        </p:spPr>
        <p:txBody>
          <a:bodyPr anchor="ctr">
            <a:noAutofit/>
          </a:bodyPr>
          <a:lstStyle/>
          <a:p>
            <a:pPr algn="r">
              <a:lnSpc>
                <a:spcPct val="100000"/>
              </a:lnSpc>
            </a:pPr>
            <a:fld id="{C4EA3775-648F-4AD0-9189-F67CB565EE05}" type="slidenum">
              <a:rPr lang="en-US" sz="1400" b="0" strike="noStrike" spc="-1">
                <a:solidFill>
                  <a:srgbClr val="000000"/>
                </a:solidFill>
                <a:latin typeface="Arial"/>
                <a:ea typeface="微软雅黑"/>
              </a:rPr>
              <a:t>11</a:t>
            </a:fld>
            <a:endParaRPr lang="en-US" sz="1400" b="0" strike="noStrike" spc="-1">
              <a:latin typeface="Times New Roman"/>
            </a:endParaRPr>
          </a:p>
        </p:txBody>
      </p:sp>
      <p:sp>
        <p:nvSpPr>
          <p:cNvPr id="192" name="CustomShape 17"/>
          <p:cNvSpPr/>
          <p:nvPr/>
        </p:nvSpPr>
        <p:spPr>
          <a:xfrm>
            <a:off x="0" y="6428520"/>
            <a:ext cx="7381800" cy="30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400" b="0" strike="noStrike" spc="-1">
                <a:solidFill>
                  <a:srgbClr val="000000"/>
                </a:solidFill>
                <a:latin typeface="Arial"/>
                <a:ea typeface="微软雅黑"/>
              </a:rPr>
              <a:t>        Chongming Wang, Zihua Zhu </a:t>
            </a:r>
            <a:r>
              <a:rPr lang="en-US" sz="1400" b="0" i="1" strike="noStrike" spc="-1">
                <a:solidFill>
                  <a:srgbClr val="000000"/>
                </a:solidFill>
                <a:latin typeface="Arial"/>
                <a:ea typeface="微软雅黑"/>
              </a:rPr>
              <a:t>et al. Nat. Nanotech. </a:t>
            </a:r>
            <a:r>
              <a:rPr lang="en-US" sz="1400" b="1" strike="noStrike" spc="-1">
                <a:solidFill>
                  <a:srgbClr val="000000"/>
                </a:solidFill>
                <a:latin typeface="Arial"/>
                <a:ea typeface="微软雅黑"/>
              </a:rPr>
              <a:t>2020</a:t>
            </a:r>
            <a:r>
              <a:rPr lang="en-US" sz="1400" b="0" strike="noStrike" spc="-1">
                <a:solidFill>
                  <a:srgbClr val="000000"/>
                </a:solidFill>
                <a:latin typeface="Arial"/>
                <a:ea typeface="微软雅黑"/>
              </a:rPr>
              <a:t>, </a:t>
            </a:r>
            <a:r>
              <a:rPr lang="en-US" sz="1400" b="0" i="1" strike="noStrike" spc="-1">
                <a:solidFill>
                  <a:srgbClr val="000000"/>
                </a:solidFill>
                <a:latin typeface="Arial"/>
                <a:ea typeface="微软雅黑"/>
              </a:rPr>
              <a:t>15</a:t>
            </a:r>
            <a:r>
              <a:rPr lang="en-US" sz="1400" b="0" strike="noStrike" spc="-1">
                <a:solidFill>
                  <a:srgbClr val="000000"/>
                </a:solidFill>
                <a:latin typeface="Arial"/>
                <a:ea typeface="微软雅黑"/>
              </a:rPr>
              <a:t>, 224-230.</a:t>
            </a:r>
            <a:endParaRPr lang="en-US" sz="1400" b="0" strike="noStrike" spc="-1">
              <a:latin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图片 5"/>
          <p:cNvPicPr/>
          <p:nvPr/>
        </p:nvPicPr>
        <p:blipFill>
          <a:blip r:embed="rId2"/>
          <a:stretch/>
        </p:blipFill>
        <p:spPr>
          <a:xfrm>
            <a:off x="1550520" y="1052280"/>
            <a:ext cx="6042960" cy="3722040"/>
          </a:xfrm>
          <a:prstGeom prst="rect">
            <a:avLst/>
          </a:prstGeom>
          <a:ln w="0">
            <a:noFill/>
          </a:ln>
        </p:spPr>
      </p:pic>
      <p:grpSp>
        <p:nvGrpSpPr>
          <p:cNvPr id="194" name="Group 1"/>
          <p:cNvGrpSpPr/>
          <p:nvPr/>
        </p:nvGrpSpPr>
        <p:grpSpPr>
          <a:xfrm>
            <a:off x="339480" y="4874400"/>
            <a:ext cx="8465040" cy="1454040"/>
            <a:chOff x="339480" y="4874400"/>
            <a:chExt cx="8465040" cy="1454040"/>
          </a:xfrm>
        </p:grpSpPr>
        <p:sp>
          <p:nvSpPr>
            <p:cNvPr id="195" name="CustomShape 2"/>
            <p:cNvSpPr/>
            <p:nvPr/>
          </p:nvSpPr>
          <p:spPr>
            <a:xfrm>
              <a:off x="339480" y="4877280"/>
              <a:ext cx="4731480" cy="1451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Aft>
                  <a:spcPts val="601"/>
                </a:spcAft>
              </a:pPr>
              <a:r>
                <a:rPr lang="en-US" sz="2000" b="0" strike="noStrike" spc="-1" dirty="0">
                  <a:solidFill>
                    <a:srgbClr val="000000"/>
                  </a:solidFill>
                  <a:latin typeface="Arial"/>
                  <a:ea typeface="微软雅黑"/>
                </a:rPr>
                <a:t>Inner SEI</a:t>
              </a:r>
              <a:endParaRPr lang="en-US" sz="2000" b="0" strike="noStrike" spc="-1" dirty="0">
                <a:latin typeface="Arial"/>
              </a:endParaRPr>
            </a:p>
            <a:p>
              <a:pPr marL="288000" indent="-287640">
                <a:lnSpc>
                  <a:spcPct val="114000"/>
                </a:lnSpc>
                <a:buClr>
                  <a:srgbClr val="000000"/>
                </a:buClr>
                <a:buFont typeface="Arial"/>
                <a:buChar char="•"/>
              </a:pPr>
              <a:r>
                <a:rPr lang="zh-CN" sz="1800" b="0" strike="noStrike" spc="-1" dirty="0">
                  <a:solidFill>
                    <a:srgbClr val="000000"/>
                  </a:solidFill>
                  <a:latin typeface="Arial"/>
                  <a:ea typeface="微软雅黑"/>
                </a:rPr>
                <a:t>主要含</a:t>
              </a:r>
              <a:r>
                <a:rPr lang="en-US" sz="1800" b="0" strike="noStrike" spc="-1" dirty="0">
                  <a:solidFill>
                    <a:srgbClr val="000000"/>
                  </a:solidFill>
                  <a:latin typeface="Arial"/>
                  <a:ea typeface="微软雅黑"/>
                </a:rPr>
                <a:t>Li</a:t>
              </a:r>
              <a:r>
                <a:rPr lang="en-US" sz="1800" b="0" strike="noStrike" spc="-1" baseline="-25000" dirty="0">
                  <a:solidFill>
                    <a:srgbClr val="000000"/>
                  </a:solidFill>
                  <a:latin typeface="Arial"/>
                  <a:ea typeface="微软雅黑"/>
                </a:rPr>
                <a:t>2</a:t>
              </a:r>
              <a:r>
                <a:rPr lang="en-US" sz="1800" b="0" strike="noStrike" spc="-1" dirty="0">
                  <a:solidFill>
                    <a:srgbClr val="000000"/>
                  </a:solidFill>
                  <a:latin typeface="Arial"/>
                  <a:ea typeface="微软雅黑"/>
                </a:rPr>
                <a:t>O</a:t>
              </a:r>
              <a:r>
                <a:rPr lang="zh-CN" sz="1800" b="0" strike="noStrike" spc="-1" dirty="0">
                  <a:solidFill>
                    <a:srgbClr val="000000"/>
                  </a:solidFill>
                  <a:latin typeface="Arial"/>
                  <a:ea typeface="微软雅黑"/>
                </a:rPr>
                <a:t>，</a:t>
              </a:r>
              <a:r>
                <a:rPr lang="en-US" sz="1800" b="0" strike="noStrike" spc="-1" dirty="0" err="1">
                  <a:solidFill>
                    <a:srgbClr val="000000"/>
                  </a:solidFill>
                  <a:latin typeface="Arial"/>
                  <a:ea typeface="微软雅黑"/>
                </a:rPr>
                <a:t>LiF</a:t>
              </a:r>
              <a:r>
                <a:rPr lang="zh-CN" sz="1800" b="0" strike="noStrike" spc="-1" dirty="0">
                  <a:solidFill>
                    <a:srgbClr val="000000"/>
                  </a:solidFill>
                  <a:latin typeface="Arial"/>
                  <a:ea typeface="微软雅黑"/>
                </a:rPr>
                <a:t>含量很少</a:t>
              </a:r>
              <a:endParaRPr lang="en-US" sz="1800" b="0" strike="noStrike" spc="-1" dirty="0">
                <a:latin typeface="Arial"/>
              </a:endParaRPr>
            </a:p>
            <a:p>
              <a:pPr marL="288000" indent="-287640">
                <a:lnSpc>
                  <a:spcPct val="114000"/>
                </a:lnSpc>
                <a:buClr>
                  <a:srgbClr val="000000"/>
                </a:buClr>
                <a:buFont typeface="Arial"/>
                <a:buChar char="•"/>
              </a:pPr>
              <a:r>
                <a:rPr lang="zh-CN" sz="1800" b="0" strike="noStrike" spc="-1" dirty="0">
                  <a:solidFill>
                    <a:srgbClr val="000000"/>
                  </a:solidFill>
                  <a:latin typeface="Arial"/>
                  <a:ea typeface="微软雅黑"/>
                </a:rPr>
                <a:t>厚度</a:t>
              </a:r>
              <a:r>
                <a:rPr lang="en-US" sz="1800" b="0" strike="noStrike" spc="-1" dirty="0">
                  <a:solidFill>
                    <a:srgbClr val="000000"/>
                  </a:solidFill>
                  <a:latin typeface="Arial"/>
                  <a:ea typeface="微软雅黑"/>
                </a:rPr>
                <a:t>(15-20 nm)</a:t>
              </a:r>
              <a:r>
                <a:rPr lang="zh-CN" sz="1800" b="0" strike="noStrike" spc="-1" dirty="0">
                  <a:solidFill>
                    <a:srgbClr val="000000"/>
                  </a:solidFill>
                  <a:latin typeface="Arial"/>
                  <a:ea typeface="微软雅黑"/>
                </a:rPr>
                <a:t>与</a:t>
              </a:r>
              <a:r>
                <a:rPr lang="en-US" sz="1800" b="0" strike="noStrike" spc="-1" dirty="0">
                  <a:solidFill>
                    <a:srgbClr val="000000"/>
                  </a:solidFill>
                  <a:latin typeface="Arial"/>
                  <a:ea typeface="微软雅黑"/>
                </a:rPr>
                <a:t>TEM</a:t>
              </a:r>
              <a:r>
                <a:rPr lang="zh-CN" sz="1800" b="0" strike="noStrike" spc="-1" dirty="0">
                  <a:solidFill>
                    <a:srgbClr val="000000"/>
                  </a:solidFill>
                  <a:latin typeface="Arial"/>
                  <a:ea typeface="微软雅黑"/>
                </a:rPr>
                <a:t>结果一致</a:t>
              </a:r>
              <a:endParaRPr lang="en-US" sz="1800" b="0" strike="noStrike" spc="-1" dirty="0">
                <a:latin typeface="Arial"/>
              </a:endParaRPr>
            </a:p>
            <a:p>
              <a:pPr marL="288000" indent="-287640">
                <a:lnSpc>
                  <a:spcPct val="114000"/>
                </a:lnSpc>
                <a:buClr>
                  <a:srgbClr val="000000"/>
                </a:buClr>
                <a:buFont typeface="Arial"/>
                <a:buChar char="•"/>
              </a:pPr>
              <a:r>
                <a:rPr lang="zh-CN" sz="1800" b="0" strike="noStrike" spc="-1" dirty="0">
                  <a:solidFill>
                    <a:srgbClr val="000000"/>
                  </a:solidFill>
                  <a:latin typeface="Arial"/>
                  <a:ea typeface="微软雅黑"/>
                </a:rPr>
                <a:t>结构致密，</a:t>
              </a:r>
              <a:r>
                <a:rPr lang="en-US" sz="1800" b="0" strike="noStrike" spc="-1" dirty="0">
                  <a:solidFill>
                    <a:srgbClr val="000000"/>
                  </a:solidFill>
                  <a:latin typeface="Arial"/>
                  <a:ea typeface="微软雅黑"/>
                </a:rPr>
                <a:t>Li</a:t>
              </a:r>
              <a:r>
                <a:rPr lang="en-US" sz="1800" b="0" strike="noStrike" spc="-1" baseline="30000" dirty="0">
                  <a:solidFill>
                    <a:srgbClr val="000000"/>
                  </a:solidFill>
                  <a:latin typeface="Arial"/>
                  <a:ea typeface="微软雅黑"/>
                </a:rPr>
                <a:t>+</a:t>
              </a:r>
              <a:r>
                <a:rPr lang="zh-CN" sz="1800" b="0" strike="noStrike" spc="-1" dirty="0">
                  <a:solidFill>
                    <a:srgbClr val="000000"/>
                  </a:solidFill>
                  <a:latin typeface="Arial"/>
                  <a:ea typeface="微软雅黑"/>
                </a:rPr>
                <a:t>可以通过但电解液不能通过</a:t>
              </a:r>
              <a:endParaRPr lang="en-US" sz="1800" b="0" strike="noStrike" spc="-1" dirty="0">
                <a:latin typeface="Arial"/>
              </a:endParaRPr>
            </a:p>
          </p:txBody>
        </p:sp>
        <p:sp>
          <p:nvSpPr>
            <p:cNvPr id="196" name="CustomShape 3"/>
            <p:cNvSpPr/>
            <p:nvPr/>
          </p:nvSpPr>
          <p:spPr>
            <a:xfrm>
              <a:off x="5071320" y="4874400"/>
              <a:ext cx="3733200" cy="1408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Aft>
                  <a:spcPts val="601"/>
                </a:spcAft>
              </a:pPr>
              <a:r>
                <a:rPr lang="en-US" sz="2000" b="0" strike="noStrike" spc="-1" dirty="0">
                  <a:solidFill>
                    <a:srgbClr val="000000"/>
                  </a:solidFill>
                  <a:latin typeface="Arial"/>
                  <a:ea typeface="微软雅黑"/>
                </a:rPr>
                <a:t>Outer SEI</a:t>
              </a:r>
              <a:endParaRPr lang="en-US" sz="2000" b="0" strike="noStrike" spc="-1" dirty="0">
                <a:latin typeface="Arial"/>
              </a:endParaRPr>
            </a:p>
            <a:p>
              <a:pPr marL="288000" indent="-287640">
                <a:lnSpc>
                  <a:spcPct val="114000"/>
                </a:lnSpc>
                <a:buClr>
                  <a:srgbClr val="000000"/>
                </a:buClr>
                <a:buFont typeface="Arial"/>
                <a:buChar char="•"/>
              </a:pPr>
              <a:r>
                <a:rPr lang="zh-CN" sz="1800" b="0" strike="noStrike" spc="-1" dirty="0">
                  <a:solidFill>
                    <a:srgbClr val="000000"/>
                  </a:solidFill>
                  <a:latin typeface="Arial"/>
                  <a:ea typeface="微软雅黑"/>
                </a:rPr>
                <a:t>主要含有机物（含氧有机物）</a:t>
              </a:r>
              <a:endParaRPr lang="en-US" sz="1800" b="0" strike="noStrike" spc="-1" dirty="0">
                <a:latin typeface="Arial"/>
              </a:endParaRPr>
            </a:p>
            <a:p>
              <a:pPr marL="288000" indent="-287640">
                <a:lnSpc>
                  <a:spcPct val="114000"/>
                </a:lnSpc>
                <a:buClr>
                  <a:srgbClr val="000000"/>
                </a:buClr>
                <a:buFont typeface="Arial"/>
                <a:buChar char="•"/>
              </a:pPr>
              <a:r>
                <a:rPr lang="zh-CN" sz="1800" b="0" strike="noStrike" spc="-1" dirty="0">
                  <a:solidFill>
                    <a:srgbClr val="000000"/>
                  </a:solidFill>
                  <a:latin typeface="Arial"/>
                  <a:ea typeface="微软雅黑"/>
                </a:rPr>
                <a:t>充当中间相，协助</a:t>
              </a:r>
              <a:r>
                <a:rPr lang="en-US" sz="1800" b="0" strike="noStrike" spc="-1" dirty="0">
                  <a:solidFill>
                    <a:srgbClr val="000000"/>
                  </a:solidFill>
                  <a:latin typeface="Arial"/>
                  <a:ea typeface="微软雅黑"/>
                </a:rPr>
                <a:t>Li</a:t>
              </a:r>
              <a:r>
                <a:rPr lang="en-US" sz="1800" b="0" strike="noStrike" spc="-1" baseline="30000" dirty="0">
                  <a:solidFill>
                    <a:srgbClr val="000000"/>
                  </a:solidFill>
                  <a:latin typeface="Arial"/>
                  <a:ea typeface="微软雅黑"/>
                </a:rPr>
                <a:t>+</a:t>
              </a:r>
              <a:r>
                <a:rPr lang="zh-CN" sz="1800" b="0" strike="noStrike" spc="-1" dirty="0">
                  <a:solidFill>
                    <a:srgbClr val="000000"/>
                  </a:solidFill>
                  <a:latin typeface="Arial"/>
                  <a:ea typeface="微软雅黑"/>
                </a:rPr>
                <a:t>溶剂化或去溶剂化</a:t>
              </a:r>
              <a:endParaRPr lang="en-US" sz="1800" b="0" strike="noStrike" spc="-1" dirty="0">
                <a:latin typeface="Arial"/>
              </a:endParaRPr>
            </a:p>
          </p:txBody>
        </p:sp>
      </p:grpSp>
      <p:sp>
        <p:nvSpPr>
          <p:cNvPr id="197" name="Line 4"/>
          <p:cNvSpPr/>
          <p:nvPr/>
        </p:nvSpPr>
        <p:spPr>
          <a:xfrm>
            <a:off x="0" y="833760"/>
            <a:ext cx="9158040" cy="0"/>
          </a:xfrm>
          <a:prstGeom prst="line">
            <a:avLst/>
          </a:prstGeom>
          <a:ln w="63500">
            <a:solidFill>
              <a:srgbClr val="0000CC"/>
            </a:solidFill>
            <a:round/>
          </a:ln>
        </p:spPr>
        <p:style>
          <a:lnRef idx="0">
            <a:scrgbClr r="0" g="0" b="0"/>
          </a:lnRef>
          <a:fillRef idx="0">
            <a:scrgbClr r="0" g="0" b="0"/>
          </a:fillRef>
          <a:effectRef idx="0">
            <a:scrgbClr r="0" g="0" b="0"/>
          </a:effectRef>
          <a:fontRef idx="minor"/>
        </p:style>
      </p:sp>
      <p:sp>
        <p:nvSpPr>
          <p:cNvPr id="198" name="CustomShape 5"/>
          <p:cNvSpPr/>
          <p:nvPr/>
        </p:nvSpPr>
        <p:spPr>
          <a:xfrm>
            <a:off x="0" y="158760"/>
            <a:ext cx="9143640" cy="67464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gn="ctr">
              <a:lnSpc>
                <a:spcPct val="90000"/>
              </a:lnSpc>
            </a:pPr>
            <a:r>
              <a:rPr lang="en-US" sz="3600" b="1" strike="noStrike" spc="-1" dirty="0">
                <a:solidFill>
                  <a:srgbClr val="3D3DE0"/>
                </a:solidFill>
                <a:latin typeface="Arial"/>
                <a:ea typeface="微软雅黑"/>
              </a:rPr>
              <a:t>SEI</a:t>
            </a:r>
            <a:r>
              <a:rPr lang="zh-CN" sz="3600" b="1" strike="noStrike" spc="-1" dirty="0">
                <a:solidFill>
                  <a:srgbClr val="3D3DE0"/>
                </a:solidFill>
                <a:latin typeface="Arial"/>
                <a:ea typeface="微软雅黑"/>
              </a:rPr>
              <a:t>模型</a:t>
            </a:r>
            <a:endParaRPr lang="en-US" sz="3600" b="0" strike="noStrike" spc="-1" dirty="0">
              <a:latin typeface="Arial"/>
            </a:endParaRPr>
          </a:p>
        </p:txBody>
      </p:sp>
      <p:sp>
        <p:nvSpPr>
          <p:cNvPr id="199" name="TextShape 6"/>
          <p:cNvSpPr txBox="1"/>
          <p:nvPr/>
        </p:nvSpPr>
        <p:spPr>
          <a:xfrm>
            <a:off x="6886800" y="6374160"/>
            <a:ext cx="2057040" cy="364680"/>
          </a:xfrm>
          <a:prstGeom prst="rect">
            <a:avLst/>
          </a:prstGeom>
          <a:noFill/>
          <a:ln w="0">
            <a:noFill/>
          </a:ln>
        </p:spPr>
        <p:txBody>
          <a:bodyPr anchor="ctr">
            <a:noAutofit/>
          </a:bodyPr>
          <a:lstStyle/>
          <a:p>
            <a:pPr algn="r">
              <a:lnSpc>
                <a:spcPct val="100000"/>
              </a:lnSpc>
            </a:pPr>
            <a:fld id="{9AA06F92-5321-4BF5-9303-EE9279B15DE3}" type="slidenum">
              <a:rPr lang="en-US" sz="1400" b="0" strike="noStrike" spc="-1">
                <a:solidFill>
                  <a:srgbClr val="000000"/>
                </a:solidFill>
                <a:latin typeface="Arial"/>
                <a:ea typeface="微软雅黑"/>
              </a:rPr>
              <a:t>12</a:t>
            </a:fld>
            <a:endParaRPr lang="en-US" sz="1400" b="0" strike="noStrike" spc="-1">
              <a:latin typeface="Times New Roman"/>
            </a:endParaRPr>
          </a:p>
        </p:txBody>
      </p:sp>
      <p:sp>
        <p:nvSpPr>
          <p:cNvPr id="200" name="CustomShape 7"/>
          <p:cNvSpPr/>
          <p:nvPr/>
        </p:nvSpPr>
        <p:spPr>
          <a:xfrm>
            <a:off x="0" y="6428520"/>
            <a:ext cx="7381800" cy="30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400" b="0" strike="noStrike" spc="-1">
                <a:solidFill>
                  <a:srgbClr val="000000"/>
                </a:solidFill>
                <a:latin typeface="Arial"/>
                <a:ea typeface="微软雅黑"/>
              </a:rPr>
              <a:t>        Chongming Wang, Zihua Zhu </a:t>
            </a:r>
            <a:r>
              <a:rPr lang="en-US" sz="1400" b="0" i="1" strike="noStrike" spc="-1">
                <a:solidFill>
                  <a:srgbClr val="000000"/>
                </a:solidFill>
                <a:latin typeface="Arial"/>
                <a:ea typeface="微软雅黑"/>
              </a:rPr>
              <a:t>et al. Nat. Nanotech. </a:t>
            </a:r>
            <a:r>
              <a:rPr lang="en-US" sz="1400" b="1" strike="noStrike" spc="-1">
                <a:solidFill>
                  <a:srgbClr val="000000"/>
                </a:solidFill>
                <a:latin typeface="Arial"/>
                <a:ea typeface="微软雅黑"/>
              </a:rPr>
              <a:t>2020</a:t>
            </a:r>
            <a:r>
              <a:rPr lang="en-US" sz="1400" b="0" strike="noStrike" spc="-1">
                <a:solidFill>
                  <a:srgbClr val="000000"/>
                </a:solidFill>
                <a:latin typeface="Arial"/>
                <a:ea typeface="微软雅黑"/>
              </a:rPr>
              <a:t>, </a:t>
            </a:r>
            <a:r>
              <a:rPr lang="en-US" sz="1400" b="0" i="1" strike="noStrike" spc="-1">
                <a:solidFill>
                  <a:srgbClr val="000000"/>
                </a:solidFill>
                <a:latin typeface="Arial"/>
                <a:ea typeface="微软雅黑"/>
              </a:rPr>
              <a:t>15</a:t>
            </a:r>
            <a:r>
              <a:rPr lang="en-US" sz="1400" b="0" strike="noStrike" spc="-1">
                <a:solidFill>
                  <a:srgbClr val="000000"/>
                </a:solidFill>
                <a:latin typeface="Arial"/>
                <a:ea typeface="微软雅黑"/>
              </a:rPr>
              <a:t>, 224-230.</a:t>
            </a:r>
            <a:endParaRPr lang="en-US" sz="1400" b="0" strike="noStrike" spc="-1">
              <a:latin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内容占位符 3"/>
          <p:cNvPicPr>
            <a:picLocks noChangeAspect="1"/>
          </p:cNvPicPr>
          <p:nvPr/>
        </p:nvPicPr>
        <p:blipFill>
          <a:blip r:embed="rId3"/>
          <a:stretch/>
        </p:blipFill>
        <p:spPr>
          <a:xfrm>
            <a:off x="147036" y="1453116"/>
            <a:ext cx="5932030" cy="2683154"/>
          </a:xfrm>
          <a:prstGeom prst="rect">
            <a:avLst/>
          </a:prstGeom>
          <a:ln w="0">
            <a:noFill/>
          </a:ln>
        </p:spPr>
      </p:pic>
      <p:pic>
        <p:nvPicPr>
          <p:cNvPr id="202" name="图片 4"/>
          <p:cNvPicPr>
            <a:picLocks noChangeAspect="1"/>
          </p:cNvPicPr>
          <p:nvPr/>
        </p:nvPicPr>
        <p:blipFill rotWithShape="1">
          <a:blip r:embed="rId4"/>
          <a:srcRect t="56960"/>
          <a:stretch/>
        </p:blipFill>
        <p:spPr>
          <a:xfrm>
            <a:off x="267840" y="4196025"/>
            <a:ext cx="5811226" cy="2232134"/>
          </a:xfrm>
          <a:prstGeom prst="rect">
            <a:avLst/>
          </a:prstGeom>
          <a:ln w="0">
            <a:noFill/>
          </a:ln>
        </p:spPr>
      </p:pic>
      <p:sp>
        <p:nvSpPr>
          <p:cNvPr id="204" name="CustomShape 2"/>
          <p:cNvSpPr/>
          <p:nvPr/>
        </p:nvSpPr>
        <p:spPr>
          <a:xfrm>
            <a:off x="6218729" y="2195256"/>
            <a:ext cx="2535661" cy="119887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285840" indent="-285480">
              <a:lnSpc>
                <a:spcPct val="100000"/>
              </a:lnSpc>
              <a:buClr>
                <a:srgbClr val="000000"/>
              </a:buClr>
              <a:buFont typeface="Wingdings" charset="2"/>
              <a:buChar char=""/>
            </a:pPr>
            <a:r>
              <a:rPr lang="zh-CN" b="0" strike="noStrike" spc="-1" dirty="0">
                <a:solidFill>
                  <a:srgbClr val="000000"/>
                </a:solidFill>
                <a:latin typeface="Arial"/>
                <a:ea typeface="微软雅黑"/>
              </a:rPr>
              <a:t>电池</a:t>
            </a:r>
            <a:r>
              <a:rPr lang="zh-CN" altLang="en-US" b="0" strike="noStrike" spc="-1" dirty="0">
                <a:solidFill>
                  <a:srgbClr val="000000"/>
                </a:solidFill>
                <a:latin typeface="Arial"/>
                <a:ea typeface="微软雅黑"/>
              </a:rPr>
              <a:t>充放电</a:t>
            </a:r>
            <a:r>
              <a:rPr lang="zh-CN" b="0" strike="noStrike" spc="-1" dirty="0">
                <a:solidFill>
                  <a:srgbClr val="000000"/>
                </a:solidFill>
                <a:latin typeface="Arial"/>
                <a:ea typeface="微软雅黑"/>
              </a:rPr>
              <a:t>循环后，</a:t>
            </a:r>
            <a:r>
              <a:rPr lang="en-US" b="0" strike="noStrike" spc="-1" dirty="0">
                <a:solidFill>
                  <a:srgbClr val="000000"/>
                </a:solidFill>
                <a:latin typeface="Arial"/>
                <a:ea typeface="微软雅黑"/>
              </a:rPr>
              <a:t>Li</a:t>
            </a:r>
            <a:r>
              <a:rPr lang="en-US" b="0" strike="noStrike" spc="-1" baseline="30000" dirty="0">
                <a:solidFill>
                  <a:srgbClr val="000000"/>
                </a:solidFill>
                <a:latin typeface="Arial"/>
                <a:ea typeface="微软雅黑"/>
              </a:rPr>
              <a:t>−</a:t>
            </a:r>
            <a:r>
              <a:rPr lang="zh-CN" altLang="en-US" b="0" strike="noStrike" spc="-1" dirty="0">
                <a:solidFill>
                  <a:srgbClr val="000000"/>
                </a:solidFill>
                <a:latin typeface="Arial"/>
                <a:ea typeface="微软雅黑"/>
              </a:rPr>
              <a:t>、</a:t>
            </a:r>
            <a:r>
              <a:rPr lang="zh-CN" b="0" strike="noStrike" spc="-1" dirty="0">
                <a:solidFill>
                  <a:srgbClr val="000000"/>
                </a:solidFill>
                <a:latin typeface="Arial"/>
                <a:ea typeface="微软雅黑"/>
              </a:rPr>
              <a:t>氯化物和硫化物减少，</a:t>
            </a:r>
            <a:r>
              <a:rPr lang="en-US" b="0" strike="noStrike" spc="-1" dirty="0" err="1">
                <a:solidFill>
                  <a:srgbClr val="000000"/>
                </a:solidFill>
                <a:latin typeface="Arial"/>
                <a:ea typeface="微软雅黑"/>
              </a:rPr>
              <a:t>POx</a:t>
            </a:r>
            <a:r>
              <a:rPr lang="en-US" b="0" strike="noStrike" spc="-1" baseline="30000" dirty="0">
                <a:solidFill>
                  <a:srgbClr val="000000"/>
                </a:solidFill>
                <a:latin typeface="Arial"/>
                <a:ea typeface="微软雅黑"/>
              </a:rPr>
              <a:t>−</a:t>
            </a:r>
            <a:r>
              <a:rPr lang="zh-CN" b="0" strike="noStrike" spc="-1" dirty="0">
                <a:solidFill>
                  <a:srgbClr val="000000"/>
                </a:solidFill>
                <a:latin typeface="Arial"/>
                <a:ea typeface="微软雅黑"/>
              </a:rPr>
              <a:t>氧化物在增多</a:t>
            </a:r>
            <a:endParaRPr lang="en-US" altLang="zh-CN" b="0" strike="noStrike" spc="-1" dirty="0">
              <a:solidFill>
                <a:srgbClr val="000000"/>
              </a:solidFill>
              <a:latin typeface="Arial"/>
              <a:ea typeface="微软雅黑"/>
            </a:endParaRPr>
          </a:p>
        </p:txBody>
      </p:sp>
      <p:sp>
        <p:nvSpPr>
          <p:cNvPr id="207" name="Line 5"/>
          <p:cNvSpPr/>
          <p:nvPr/>
        </p:nvSpPr>
        <p:spPr>
          <a:xfrm>
            <a:off x="0" y="833760"/>
            <a:ext cx="9158040" cy="0"/>
          </a:xfrm>
          <a:prstGeom prst="line">
            <a:avLst/>
          </a:prstGeom>
          <a:ln w="63500">
            <a:solidFill>
              <a:srgbClr val="0000CC"/>
            </a:solidFill>
            <a:round/>
          </a:ln>
        </p:spPr>
        <p:style>
          <a:lnRef idx="0">
            <a:scrgbClr r="0" g="0" b="0"/>
          </a:lnRef>
          <a:fillRef idx="0">
            <a:scrgbClr r="0" g="0" b="0"/>
          </a:fillRef>
          <a:effectRef idx="0">
            <a:scrgbClr r="0" g="0" b="0"/>
          </a:effectRef>
          <a:fontRef idx="minor"/>
        </p:style>
      </p:sp>
      <p:sp>
        <p:nvSpPr>
          <p:cNvPr id="205" name="CustomShape 3"/>
          <p:cNvSpPr/>
          <p:nvPr/>
        </p:nvSpPr>
        <p:spPr>
          <a:xfrm>
            <a:off x="6113969" y="4825365"/>
            <a:ext cx="2640421" cy="9218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285750" indent="-285750">
              <a:lnSpc>
                <a:spcPct val="100000"/>
              </a:lnSpc>
              <a:buFont typeface="Wingdings" panose="05000000000000000000" pitchFamily="2" charset="2"/>
              <a:buChar char="n"/>
            </a:pPr>
            <a:r>
              <a:rPr lang="zh-CN" altLang="en-US" b="0" strike="noStrike" spc="-1" dirty="0">
                <a:solidFill>
                  <a:srgbClr val="000000"/>
                </a:solidFill>
                <a:latin typeface="Arial"/>
                <a:ea typeface="微软雅黑"/>
              </a:rPr>
              <a:t>硫酸盐</a:t>
            </a:r>
            <a:r>
              <a:rPr lang="zh-CN" b="0" strike="noStrike" spc="-1" dirty="0">
                <a:solidFill>
                  <a:srgbClr val="000000"/>
                </a:solidFill>
                <a:latin typeface="Arial"/>
                <a:ea typeface="微软雅黑"/>
              </a:rPr>
              <a:t>和磷酸盐在固体电解质界面</a:t>
            </a:r>
            <a:r>
              <a:rPr lang="en-US" b="0" strike="noStrike" spc="-1" dirty="0">
                <a:solidFill>
                  <a:srgbClr val="000000"/>
                </a:solidFill>
                <a:latin typeface="Arial"/>
                <a:ea typeface="微软雅黑"/>
              </a:rPr>
              <a:t>(SEI)</a:t>
            </a:r>
            <a:r>
              <a:rPr lang="zh-CN" b="0" strike="noStrike" spc="-1" dirty="0">
                <a:solidFill>
                  <a:srgbClr val="000000"/>
                </a:solidFill>
                <a:latin typeface="Arial"/>
                <a:ea typeface="微软雅黑"/>
              </a:rPr>
              <a:t>的形成中起着重要作用</a:t>
            </a:r>
            <a:endParaRPr lang="en-US" b="0" strike="noStrike" spc="-1" dirty="0">
              <a:latin typeface="Arial"/>
            </a:endParaRPr>
          </a:p>
        </p:txBody>
      </p:sp>
      <p:sp>
        <p:nvSpPr>
          <p:cNvPr id="209" name="TextShape 7"/>
          <p:cNvSpPr txBox="1"/>
          <p:nvPr/>
        </p:nvSpPr>
        <p:spPr>
          <a:xfrm>
            <a:off x="6458040" y="6356520"/>
            <a:ext cx="2057040" cy="364680"/>
          </a:xfrm>
          <a:prstGeom prst="rect">
            <a:avLst/>
          </a:prstGeom>
          <a:noFill/>
          <a:ln w="0">
            <a:noFill/>
          </a:ln>
        </p:spPr>
        <p:txBody>
          <a:bodyPr anchor="ctr">
            <a:noAutofit/>
          </a:bodyPr>
          <a:lstStyle/>
          <a:p>
            <a:pPr algn="r">
              <a:lnSpc>
                <a:spcPct val="100000"/>
              </a:lnSpc>
            </a:pPr>
            <a:fld id="{9749CFE8-CE1E-4EA9-9FBC-4F2EF5C9B959}" type="slidenum">
              <a:rPr lang="en-US" sz="1400" b="0" strike="noStrike" spc="-1">
                <a:solidFill>
                  <a:srgbClr val="000000"/>
                </a:solidFill>
                <a:latin typeface="Arial"/>
                <a:ea typeface="微软雅黑"/>
              </a:rPr>
              <a:t>13</a:t>
            </a:fld>
            <a:endParaRPr lang="en-US" sz="1400" b="0" strike="noStrike" spc="-1">
              <a:latin typeface="Times New Roman"/>
            </a:endParaRPr>
          </a:p>
        </p:txBody>
      </p:sp>
      <p:sp>
        <p:nvSpPr>
          <p:cNvPr id="210" name="CustomShape 8"/>
          <p:cNvSpPr/>
          <p:nvPr/>
        </p:nvSpPr>
        <p:spPr>
          <a:xfrm>
            <a:off x="0" y="6428520"/>
            <a:ext cx="7381800" cy="30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400" b="0" strike="noStrike" spc="-1" dirty="0">
                <a:solidFill>
                  <a:srgbClr val="000000"/>
                </a:solidFill>
                <a:latin typeface="Arial"/>
                <a:ea typeface="微软雅黑"/>
              </a:rPr>
              <a:t>        Jürgen </a:t>
            </a:r>
            <a:r>
              <a:rPr lang="en-US" sz="1400" b="0" strike="noStrike" spc="-1" dirty="0" err="1">
                <a:solidFill>
                  <a:srgbClr val="000000"/>
                </a:solidFill>
                <a:latin typeface="Arial"/>
                <a:ea typeface="微软雅黑"/>
              </a:rPr>
              <a:t>Janek</a:t>
            </a:r>
            <a:r>
              <a:rPr lang="en-US" sz="1400" b="0" strike="noStrike" spc="-1" dirty="0">
                <a:solidFill>
                  <a:srgbClr val="000000"/>
                </a:solidFill>
                <a:latin typeface="Arial"/>
                <a:ea typeface="微软雅黑"/>
              </a:rPr>
              <a:t> </a:t>
            </a:r>
            <a:r>
              <a:rPr lang="en-US" sz="1400" b="0" i="1" strike="noStrike" spc="-1" dirty="0">
                <a:solidFill>
                  <a:srgbClr val="000000"/>
                </a:solidFill>
                <a:latin typeface="Arial"/>
                <a:ea typeface="微软雅黑"/>
              </a:rPr>
              <a:t>et al. Chem. Mater.</a:t>
            </a:r>
            <a:r>
              <a:rPr lang="en-US" sz="1400" b="0" strike="noStrike" spc="-1" dirty="0">
                <a:solidFill>
                  <a:srgbClr val="000000"/>
                </a:solidFill>
                <a:latin typeface="Arial"/>
                <a:ea typeface="微软雅黑"/>
              </a:rPr>
              <a:t> </a:t>
            </a:r>
            <a:r>
              <a:rPr lang="en-US" sz="1400" b="1" strike="noStrike" spc="-1" dirty="0">
                <a:solidFill>
                  <a:srgbClr val="000000"/>
                </a:solidFill>
                <a:latin typeface="Arial"/>
                <a:ea typeface="微软雅黑"/>
              </a:rPr>
              <a:t>2019</a:t>
            </a:r>
            <a:r>
              <a:rPr lang="en-US" sz="1400" b="0" strike="noStrike" spc="-1" dirty="0">
                <a:solidFill>
                  <a:srgbClr val="000000"/>
                </a:solidFill>
                <a:latin typeface="Arial"/>
                <a:ea typeface="微软雅黑"/>
              </a:rPr>
              <a:t>, </a:t>
            </a:r>
            <a:r>
              <a:rPr lang="en-US" sz="1400" b="0" i="1" strike="noStrike" spc="-1" dirty="0">
                <a:solidFill>
                  <a:srgbClr val="000000"/>
                </a:solidFill>
                <a:latin typeface="Arial"/>
                <a:ea typeface="微软雅黑"/>
              </a:rPr>
              <a:t>31</a:t>
            </a:r>
            <a:r>
              <a:rPr lang="en-US" sz="1400" b="0" strike="noStrike" spc="-1" dirty="0">
                <a:solidFill>
                  <a:srgbClr val="000000"/>
                </a:solidFill>
                <a:latin typeface="Arial"/>
                <a:ea typeface="微软雅黑"/>
              </a:rPr>
              <a:t>, 3745-3755.</a:t>
            </a:r>
            <a:endParaRPr lang="en-US" sz="1400" b="0" strike="noStrike" spc="-1" dirty="0">
              <a:latin typeface="Arial"/>
            </a:endParaRPr>
          </a:p>
        </p:txBody>
      </p:sp>
      <p:sp>
        <p:nvSpPr>
          <p:cNvPr id="12" name="CustomShape 5">
            <a:extLst>
              <a:ext uri="{FF2B5EF4-FFF2-40B4-BE49-F238E27FC236}">
                <a16:creationId xmlns:a16="http://schemas.microsoft.com/office/drawing/2014/main" id="{73A7BEF6-72A6-43D1-AEDE-19AD12B877F1}"/>
              </a:ext>
            </a:extLst>
          </p:cNvPr>
          <p:cNvSpPr/>
          <p:nvPr/>
        </p:nvSpPr>
        <p:spPr>
          <a:xfrm>
            <a:off x="0" y="158760"/>
            <a:ext cx="9143640" cy="67464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gn="ctr">
              <a:lnSpc>
                <a:spcPct val="90000"/>
              </a:lnSpc>
            </a:pPr>
            <a:r>
              <a:rPr lang="zh-CN" altLang="en-US" sz="3600" b="1" strike="noStrike" spc="-1" dirty="0">
                <a:solidFill>
                  <a:srgbClr val="3D3DE0"/>
                </a:solidFill>
                <a:latin typeface="Arial"/>
                <a:ea typeface="微软雅黑"/>
              </a:rPr>
              <a:t>全固态电池中的</a:t>
            </a:r>
            <a:r>
              <a:rPr lang="en-US" altLang="zh-CN" sz="3600" b="1" strike="noStrike" spc="-1" dirty="0">
                <a:solidFill>
                  <a:srgbClr val="3D3DE0"/>
                </a:solidFill>
                <a:latin typeface="Arial"/>
                <a:ea typeface="微软雅黑"/>
              </a:rPr>
              <a:t>SEI</a:t>
            </a:r>
            <a:endParaRPr lang="en-US" sz="3600" b="0" strike="noStrike" spc="-1" dirty="0">
              <a:latin typeface="Arial"/>
            </a:endParaRPr>
          </a:p>
        </p:txBody>
      </p:sp>
      <p:sp>
        <p:nvSpPr>
          <p:cNvPr id="3" name="矩形 2">
            <a:extLst>
              <a:ext uri="{FF2B5EF4-FFF2-40B4-BE49-F238E27FC236}">
                <a16:creationId xmlns:a16="http://schemas.microsoft.com/office/drawing/2014/main" id="{E4E90DB1-DDEE-4D28-AE2E-2B619DDCFCEE}"/>
              </a:ext>
            </a:extLst>
          </p:cNvPr>
          <p:cNvSpPr/>
          <p:nvPr/>
        </p:nvSpPr>
        <p:spPr>
          <a:xfrm>
            <a:off x="1722888" y="993253"/>
            <a:ext cx="5686172" cy="400110"/>
          </a:xfrm>
          <a:prstGeom prst="rect">
            <a:avLst/>
          </a:prstGeom>
        </p:spPr>
        <p:txBody>
          <a:bodyPr wrap="none">
            <a:spAutoFit/>
          </a:bodyPr>
          <a:lstStyle/>
          <a:p>
            <a:r>
              <a:rPr lang="en-US" altLang="zh-CN" sz="2000" dirty="0">
                <a:latin typeface="Arial" panose="020B0604020202020204" pitchFamily="34" charset="0"/>
                <a:cs typeface="Arial" panose="020B0604020202020204" pitchFamily="34" charset="0"/>
              </a:rPr>
              <a:t>In/InLi|Li</a:t>
            </a:r>
            <a:r>
              <a:rPr lang="en-US" altLang="zh-CN" sz="2000" baseline="-25000" dirty="0">
                <a:latin typeface="Arial" panose="020B0604020202020204" pitchFamily="34" charset="0"/>
                <a:cs typeface="Arial" panose="020B0604020202020204" pitchFamily="34" charset="0"/>
              </a:rPr>
              <a:t>6</a:t>
            </a:r>
            <a:r>
              <a:rPr lang="en-US" altLang="zh-CN" sz="2000" dirty="0">
                <a:latin typeface="Arial" panose="020B0604020202020204" pitchFamily="34" charset="0"/>
                <a:cs typeface="Arial" panose="020B0604020202020204" pitchFamily="34" charset="0"/>
              </a:rPr>
              <a:t>PS</a:t>
            </a:r>
            <a:r>
              <a:rPr lang="en-US" altLang="zh-CN" sz="2000" baseline="-25000" dirty="0">
                <a:latin typeface="Arial" panose="020B0604020202020204" pitchFamily="34" charset="0"/>
                <a:cs typeface="Arial" panose="020B0604020202020204" pitchFamily="34" charset="0"/>
              </a:rPr>
              <a:t>5</a:t>
            </a:r>
            <a:r>
              <a:rPr lang="en-US" altLang="zh-CN" sz="2000" dirty="0">
                <a:latin typeface="Arial" panose="020B0604020202020204" pitchFamily="34" charset="0"/>
                <a:cs typeface="Arial" panose="020B0604020202020204" pitchFamily="34" charset="0"/>
              </a:rPr>
              <a:t>Cl|LiNi</a:t>
            </a:r>
            <a:r>
              <a:rPr lang="en-US" altLang="zh-CN" sz="2000" baseline="-25000" dirty="0">
                <a:latin typeface="Arial" panose="020B0604020202020204" pitchFamily="34" charset="0"/>
                <a:cs typeface="Arial" panose="020B0604020202020204" pitchFamily="34" charset="0"/>
              </a:rPr>
              <a:t>0.6</a:t>
            </a:r>
            <a:r>
              <a:rPr lang="en-US" altLang="zh-CN" sz="2000" dirty="0">
                <a:latin typeface="Arial" panose="020B0604020202020204" pitchFamily="34" charset="0"/>
                <a:cs typeface="Arial" panose="020B0604020202020204" pitchFamily="34" charset="0"/>
              </a:rPr>
              <a:t>Co</a:t>
            </a:r>
            <a:r>
              <a:rPr lang="en-US" altLang="zh-CN" sz="2000" baseline="-25000" dirty="0">
                <a:latin typeface="Arial" panose="020B0604020202020204" pitchFamily="34" charset="0"/>
                <a:cs typeface="Arial" panose="020B0604020202020204" pitchFamily="34" charset="0"/>
              </a:rPr>
              <a:t>0.2</a:t>
            </a:r>
            <a:r>
              <a:rPr lang="en-US" altLang="zh-CN" sz="2000" dirty="0">
                <a:latin typeface="Arial" panose="020B0604020202020204" pitchFamily="34" charset="0"/>
                <a:cs typeface="Arial" panose="020B0604020202020204" pitchFamily="34" charset="0"/>
              </a:rPr>
              <a:t>Mn</a:t>
            </a:r>
            <a:r>
              <a:rPr lang="en-US" altLang="zh-CN" sz="2000" baseline="-25000" dirty="0">
                <a:latin typeface="Arial" panose="020B0604020202020204" pitchFamily="34" charset="0"/>
                <a:cs typeface="Arial" panose="020B0604020202020204" pitchFamily="34" charset="0"/>
              </a:rPr>
              <a:t>0.2</a:t>
            </a:r>
            <a:r>
              <a:rPr lang="en-US" altLang="zh-CN" sz="2000" dirty="0">
                <a:latin typeface="Arial" panose="020B0604020202020204" pitchFamily="34" charset="0"/>
                <a:cs typeface="Arial" panose="020B0604020202020204" pitchFamily="34" charset="0"/>
              </a:rPr>
              <a:t>O</a:t>
            </a:r>
            <a:r>
              <a:rPr lang="en-US" altLang="zh-CN" sz="2000" baseline="-25000" dirty="0">
                <a:latin typeface="Arial" panose="020B0604020202020204" pitchFamily="34" charset="0"/>
                <a:cs typeface="Arial" panose="020B0604020202020204" pitchFamily="34" charset="0"/>
              </a:rPr>
              <a:t>2</a:t>
            </a:r>
            <a:r>
              <a:rPr lang="en-US" altLang="zh-CN" sz="2000" dirty="0">
                <a:latin typeface="Arial" panose="020B0604020202020204" pitchFamily="34" charset="0"/>
                <a:cs typeface="Arial" panose="020B0604020202020204" pitchFamily="34" charset="0"/>
              </a:rPr>
              <a:t>/Li</a:t>
            </a:r>
            <a:r>
              <a:rPr lang="en-US" altLang="zh-CN" sz="2000" baseline="-25000" dirty="0">
                <a:latin typeface="Arial" panose="020B0604020202020204" pitchFamily="34" charset="0"/>
                <a:cs typeface="Arial" panose="020B0604020202020204" pitchFamily="34" charset="0"/>
              </a:rPr>
              <a:t>6</a:t>
            </a:r>
            <a:r>
              <a:rPr lang="en-US" altLang="zh-CN" sz="2000" dirty="0">
                <a:latin typeface="Arial" panose="020B0604020202020204" pitchFamily="34" charset="0"/>
                <a:cs typeface="Arial" panose="020B0604020202020204" pitchFamily="34" charset="0"/>
              </a:rPr>
              <a:t>PS</a:t>
            </a:r>
            <a:r>
              <a:rPr lang="en-US" altLang="zh-CN" sz="2000" baseline="-25000" dirty="0">
                <a:latin typeface="Arial" panose="020B0604020202020204" pitchFamily="34" charset="0"/>
                <a:cs typeface="Arial" panose="020B0604020202020204" pitchFamily="34" charset="0"/>
              </a:rPr>
              <a:t>5</a:t>
            </a:r>
            <a:r>
              <a:rPr lang="en-US" altLang="zh-CN" sz="2000" dirty="0">
                <a:latin typeface="Arial" panose="020B0604020202020204" pitchFamily="34" charset="0"/>
                <a:cs typeface="Arial" panose="020B0604020202020204" pitchFamily="34" charset="0"/>
              </a:rPr>
              <a:t>Cl</a:t>
            </a:r>
            <a:r>
              <a:rPr lang="zh-CN" altLang="en-US" sz="2000" dirty="0">
                <a:latin typeface="Arial" panose="020B0604020202020204" pitchFamily="34" charset="0"/>
                <a:cs typeface="Arial" panose="020B0604020202020204" pitchFamily="34" charset="0"/>
              </a:rPr>
              <a:t>电池</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Line 1"/>
          <p:cNvSpPr/>
          <p:nvPr/>
        </p:nvSpPr>
        <p:spPr>
          <a:xfrm>
            <a:off x="0" y="833760"/>
            <a:ext cx="9158040" cy="0"/>
          </a:xfrm>
          <a:prstGeom prst="line">
            <a:avLst/>
          </a:prstGeom>
          <a:ln w="63500">
            <a:solidFill>
              <a:srgbClr val="0000CC"/>
            </a:solidFill>
            <a:round/>
          </a:ln>
        </p:spPr>
        <p:style>
          <a:lnRef idx="0">
            <a:scrgbClr r="0" g="0" b="0"/>
          </a:lnRef>
          <a:fillRef idx="0">
            <a:scrgbClr r="0" g="0" b="0"/>
          </a:fillRef>
          <a:effectRef idx="0">
            <a:scrgbClr r="0" g="0" b="0"/>
          </a:effectRef>
          <a:fontRef idx="minor"/>
        </p:style>
      </p:sp>
      <p:sp>
        <p:nvSpPr>
          <p:cNvPr id="212" name="CustomShape 2"/>
          <p:cNvSpPr/>
          <p:nvPr/>
        </p:nvSpPr>
        <p:spPr>
          <a:xfrm>
            <a:off x="781200" y="1331640"/>
            <a:ext cx="4598280" cy="2375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285840" indent="-285480">
              <a:lnSpc>
                <a:spcPct val="150000"/>
              </a:lnSpc>
              <a:buClr>
                <a:srgbClr val="BFBFBF"/>
              </a:buClr>
              <a:buFont typeface="Wingdings" charset="2"/>
              <a:buChar char=""/>
            </a:pPr>
            <a:r>
              <a:rPr lang="zh-CN" sz="2000" b="0" strike="noStrike" spc="-1" dirty="0">
                <a:solidFill>
                  <a:srgbClr val="BFBFBF"/>
                </a:solidFill>
                <a:latin typeface="Arial"/>
                <a:ea typeface="微软雅黑"/>
              </a:rPr>
              <a:t>简介</a:t>
            </a:r>
            <a:endParaRPr lang="en-US" sz="2000" b="0" strike="noStrike" spc="-1" dirty="0">
              <a:latin typeface="Arial"/>
            </a:endParaRPr>
          </a:p>
          <a:p>
            <a:pPr marL="285840" indent="-285480">
              <a:lnSpc>
                <a:spcPct val="150000"/>
              </a:lnSpc>
              <a:buClr>
                <a:srgbClr val="BFBFBF"/>
              </a:buClr>
              <a:buFont typeface="Wingdings" charset="2"/>
              <a:buChar char=""/>
            </a:pPr>
            <a:r>
              <a:rPr lang="en-US" sz="2000" b="0" strike="noStrike" spc="-1" dirty="0">
                <a:solidFill>
                  <a:srgbClr val="BFBFBF"/>
                </a:solidFill>
                <a:latin typeface="Arial"/>
                <a:ea typeface="微软雅黑"/>
              </a:rPr>
              <a:t>SEI</a:t>
            </a:r>
            <a:r>
              <a:rPr lang="zh-CN" sz="2000" b="0" strike="noStrike" spc="-1" dirty="0">
                <a:solidFill>
                  <a:srgbClr val="BFBFBF"/>
                </a:solidFill>
                <a:latin typeface="Arial"/>
                <a:ea typeface="微软雅黑"/>
              </a:rPr>
              <a:t>的</a:t>
            </a:r>
            <a:r>
              <a:rPr lang="zh-CN" altLang="en-US" sz="2000" b="0" strike="noStrike" spc="-1" dirty="0">
                <a:solidFill>
                  <a:srgbClr val="BFBFBF"/>
                </a:solidFill>
                <a:latin typeface="Arial"/>
                <a:ea typeface="微软雅黑"/>
              </a:rPr>
              <a:t>动态</a:t>
            </a:r>
            <a:r>
              <a:rPr lang="zh-CN" sz="2000" b="0" strike="noStrike" spc="-1" dirty="0">
                <a:solidFill>
                  <a:srgbClr val="BFBFBF"/>
                </a:solidFill>
                <a:latin typeface="Arial"/>
                <a:ea typeface="微软雅黑"/>
              </a:rPr>
              <a:t>化学分辨表征</a:t>
            </a:r>
            <a:endParaRPr lang="en-US" sz="2000" b="0" strike="noStrike" spc="-1" dirty="0">
              <a:latin typeface="Arial"/>
            </a:endParaRPr>
          </a:p>
          <a:p>
            <a:pPr marL="285840" indent="-285480">
              <a:lnSpc>
                <a:spcPct val="150000"/>
              </a:lnSpc>
              <a:buClr>
                <a:srgbClr val="000000"/>
              </a:buClr>
              <a:buFont typeface="Wingdings" charset="2"/>
              <a:buChar char=""/>
            </a:pPr>
            <a:r>
              <a:rPr lang="en-US" sz="2000" b="0" strike="noStrike" spc="-1" dirty="0">
                <a:solidFill>
                  <a:srgbClr val="000000"/>
                </a:solidFill>
                <a:latin typeface="Arial"/>
                <a:ea typeface="微软雅黑"/>
              </a:rPr>
              <a:t>SEI</a:t>
            </a:r>
            <a:r>
              <a:rPr lang="zh-CN" sz="2000" b="0" strike="noStrike" spc="-1" dirty="0">
                <a:solidFill>
                  <a:srgbClr val="000000"/>
                </a:solidFill>
                <a:latin typeface="Arial"/>
                <a:ea typeface="微软雅黑"/>
              </a:rPr>
              <a:t>的空间分辨表征 </a:t>
            </a:r>
            <a:endParaRPr lang="en-US" sz="2000" b="0" strike="noStrike" spc="-1" dirty="0">
              <a:latin typeface="Arial"/>
            </a:endParaRPr>
          </a:p>
          <a:p>
            <a:pPr marL="285840" indent="-285480">
              <a:lnSpc>
                <a:spcPct val="150000"/>
              </a:lnSpc>
              <a:buClr>
                <a:srgbClr val="BFBFBF"/>
              </a:buClr>
              <a:buFont typeface="Wingdings" charset="2"/>
              <a:buChar char=""/>
            </a:pPr>
            <a:r>
              <a:rPr lang="zh-CN" sz="2000" b="0" strike="noStrike" spc="-1" dirty="0">
                <a:solidFill>
                  <a:srgbClr val="BFBFBF"/>
                </a:solidFill>
                <a:latin typeface="Arial"/>
                <a:ea typeface="微软雅黑"/>
              </a:rPr>
              <a:t>总结与展望</a:t>
            </a:r>
            <a:endParaRPr lang="en-US" sz="2000" b="0" strike="noStrike" spc="-1" dirty="0">
              <a:latin typeface="Arial"/>
            </a:endParaRPr>
          </a:p>
          <a:p>
            <a:pPr marL="285840" indent="-285480">
              <a:lnSpc>
                <a:spcPct val="150000"/>
              </a:lnSpc>
              <a:buClr>
                <a:srgbClr val="BFBFBF"/>
              </a:buClr>
              <a:buFont typeface="Wingdings" charset="2"/>
              <a:buChar char=""/>
            </a:pPr>
            <a:r>
              <a:rPr lang="zh-CN" sz="2000" b="0" strike="noStrike" spc="-1" dirty="0">
                <a:solidFill>
                  <a:srgbClr val="BFBFBF"/>
                </a:solidFill>
                <a:latin typeface="Arial"/>
                <a:ea typeface="微软雅黑"/>
              </a:rPr>
              <a:t>参考文献及致谢</a:t>
            </a:r>
            <a:endParaRPr lang="en-US" sz="2000" b="0" strike="noStrike" spc="-1" dirty="0">
              <a:latin typeface="Arial"/>
            </a:endParaRPr>
          </a:p>
        </p:txBody>
      </p:sp>
      <p:sp>
        <p:nvSpPr>
          <p:cNvPr id="213" name="CustomShape 3"/>
          <p:cNvSpPr/>
          <p:nvPr/>
        </p:nvSpPr>
        <p:spPr>
          <a:xfrm>
            <a:off x="0" y="158760"/>
            <a:ext cx="9143640" cy="67464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gn="ctr">
              <a:lnSpc>
                <a:spcPct val="90000"/>
              </a:lnSpc>
            </a:pPr>
            <a:r>
              <a:rPr lang="zh-CN" sz="3600" b="1" strike="noStrike" spc="-1">
                <a:solidFill>
                  <a:srgbClr val="3D3DE0"/>
                </a:solidFill>
                <a:latin typeface="Arial"/>
                <a:ea typeface="微软雅黑"/>
              </a:rPr>
              <a:t>锂离子电池的</a:t>
            </a:r>
            <a:r>
              <a:rPr lang="en-US" sz="3600" b="1" strike="noStrike" spc="-1">
                <a:solidFill>
                  <a:srgbClr val="3D3DE0"/>
                </a:solidFill>
                <a:latin typeface="Arial"/>
                <a:ea typeface="微软雅黑"/>
              </a:rPr>
              <a:t>SEI</a:t>
            </a:r>
            <a:endParaRPr lang="en-US" sz="3600" b="0" strike="noStrike" spc="-1">
              <a:latin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TextShape 1"/>
          <p:cNvSpPr txBox="1"/>
          <p:nvPr/>
        </p:nvSpPr>
        <p:spPr>
          <a:xfrm>
            <a:off x="6886800" y="6374160"/>
            <a:ext cx="2057040" cy="364680"/>
          </a:xfrm>
          <a:prstGeom prst="rect">
            <a:avLst/>
          </a:prstGeom>
          <a:noFill/>
          <a:ln w="0">
            <a:noFill/>
          </a:ln>
        </p:spPr>
        <p:txBody>
          <a:bodyPr anchor="ctr">
            <a:noAutofit/>
          </a:bodyPr>
          <a:lstStyle/>
          <a:p>
            <a:pPr algn="r">
              <a:lnSpc>
                <a:spcPct val="100000"/>
              </a:lnSpc>
            </a:pPr>
            <a:fld id="{3EC03E62-7F0B-463D-ABE0-316202F5BE50}" type="slidenum">
              <a:rPr lang="en-US" sz="1400" b="0" strike="noStrike" spc="-1">
                <a:solidFill>
                  <a:srgbClr val="000000"/>
                </a:solidFill>
                <a:latin typeface="Arial"/>
                <a:ea typeface="微软雅黑"/>
              </a:rPr>
              <a:t>15</a:t>
            </a:fld>
            <a:endParaRPr lang="en-US" sz="1400" b="0" strike="noStrike" spc="-1">
              <a:latin typeface="Times New Roman"/>
            </a:endParaRPr>
          </a:p>
        </p:txBody>
      </p:sp>
      <p:sp>
        <p:nvSpPr>
          <p:cNvPr id="215" name="Line 2"/>
          <p:cNvSpPr/>
          <p:nvPr/>
        </p:nvSpPr>
        <p:spPr>
          <a:xfrm>
            <a:off x="0" y="833760"/>
            <a:ext cx="9158040" cy="0"/>
          </a:xfrm>
          <a:prstGeom prst="line">
            <a:avLst/>
          </a:prstGeom>
          <a:ln w="63500">
            <a:solidFill>
              <a:srgbClr val="0000CC"/>
            </a:solidFill>
            <a:round/>
          </a:ln>
        </p:spPr>
        <p:style>
          <a:lnRef idx="0">
            <a:scrgbClr r="0" g="0" b="0"/>
          </a:lnRef>
          <a:fillRef idx="0">
            <a:scrgbClr r="0" g="0" b="0"/>
          </a:fillRef>
          <a:effectRef idx="0">
            <a:scrgbClr r="0" g="0" b="0"/>
          </a:effectRef>
          <a:fontRef idx="minor"/>
        </p:style>
      </p:sp>
      <p:sp>
        <p:nvSpPr>
          <p:cNvPr id="216" name="CustomShape 3"/>
          <p:cNvSpPr/>
          <p:nvPr/>
        </p:nvSpPr>
        <p:spPr>
          <a:xfrm>
            <a:off x="0" y="158760"/>
            <a:ext cx="9143640" cy="67464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gn="ctr">
              <a:lnSpc>
                <a:spcPct val="90000"/>
              </a:lnSpc>
            </a:pPr>
            <a:r>
              <a:rPr lang="en-US" sz="3600" b="1" strike="noStrike" spc="-1" dirty="0">
                <a:solidFill>
                  <a:srgbClr val="3D3DE0"/>
                </a:solidFill>
                <a:latin typeface="Arial"/>
                <a:ea typeface="微软雅黑"/>
              </a:rPr>
              <a:t>Cryo-EM</a:t>
            </a:r>
            <a:r>
              <a:rPr lang="zh-CN" sz="3600" b="1" strike="noStrike" spc="-1" dirty="0">
                <a:solidFill>
                  <a:srgbClr val="3D3DE0"/>
                </a:solidFill>
                <a:latin typeface="Arial"/>
                <a:ea typeface="微软雅黑"/>
              </a:rPr>
              <a:t>获得</a:t>
            </a:r>
            <a:r>
              <a:rPr lang="en-US" sz="3600" b="1" strike="noStrike" spc="-1" dirty="0">
                <a:solidFill>
                  <a:srgbClr val="3D3DE0"/>
                </a:solidFill>
                <a:latin typeface="Arial"/>
                <a:ea typeface="微软雅黑"/>
              </a:rPr>
              <a:t>SEI</a:t>
            </a:r>
            <a:r>
              <a:rPr lang="zh-CN" sz="3600" b="1" strike="noStrike" spc="-1" dirty="0">
                <a:solidFill>
                  <a:srgbClr val="3D3DE0"/>
                </a:solidFill>
                <a:latin typeface="Arial"/>
                <a:ea typeface="微软雅黑"/>
              </a:rPr>
              <a:t>的高分辨图像</a:t>
            </a:r>
            <a:endParaRPr lang="en-US" sz="3600" b="0" strike="noStrike" spc="-1" dirty="0">
              <a:latin typeface="Arial"/>
            </a:endParaRPr>
          </a:p>
        </p:txBody>
      </p:sp>
      <p:sp>
        <p:nvSpPr>
          <p:cNvPr id="217" name="CustomShape 4"/>
          <p:cNvSpPr/>
          <p:nvPr/>
        </p:nvSpPr>
        <p:spPr>
          <a:xfrm>
            <a:off x="0" y="6428520"/>
            <a:ext cx="7381800" cy="30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400" b="0" strike="noStrike" spc="-1">
                <a:solidFill>
                  <a:srgbClr val="000000"/>
                </a:solidFill>
                <a:latin typeface="Arial"/>
                <a:ea typeface="微软雅黑"/>
              </a:rPr>
              <a:t>        Y. Cui </a:t>
            </a:r>
            <a:r>
              <a:rPr lang="en-US" sz="1400" b="0" i="1" strike="noStrike" spc="-1">
                <a:solidFill>
                  <a:srgbClr val="000000"/>
                </a:solidFill>
                <a:latin typeface="Arial"/>
                <a:ea typeface="微软雅黑"/>
              </a:rPr>
              <a:t>et al. Science </a:t>
            </a:r>
            <a:r>
              <a:rPr lang="en-US" sz="1400" b="1" strike="noStrike" spc="-1">
                <a:solidFill>
                  <a:srgbClr val="000000"/>
                </a:solidFill>
                <a:latin typeface="Arial"/>
                <a:ea typeface="微软雅黑"/>
              </a:rPr>
              <a:t>2017</a:t>
            </a:r>
            <a:r>
              <a:rPr lang="en-US" sz="1400" b="0" strike="noStrike" spc="-1">
                <a:solidFill>
                  <a:srgbClr val="000000"/>
                </a:solidFill>
                <a:latin typeface="Arial"/>
                <a:ea typeface="微软雅黑"/>
              </a:rPr>
              <a:t>, </a:t>
            </a:r>
            <a:r>
              <a:rPr lang="en-US" sz="1400" b="0" i="1" strike="noStrike" spc="-1">
                <a:solidFill>
                  <a:srgbClr val="000000"/>
                </a:solidFill>
                <a:latin typeface="Arial"/>
                <a:ea typeface="微软雅黑"/>
              </a:rPr>
              <a:t>358</a:t>
            </a:r>
            <a:r>
              <a:rPr lang="en-US" sz="1400" b="0" strike="noStrike" spc="-1">
                <a:solidFill>
                  <a:srgbClr val="000000"/>
                </a:solidFill>
                <a:latin typeface="Arial"/>
                <a:ea typeface="微软雅黑"/>
              </a:rPr>
              <a:t>, 506-510.</a:t>
            </a:r>
            <a:endParaRPr lang="en-US" sz="1400" b="0" strike="noStrike" spc="-1">
              <a:latin typeface="Arial"/>
            </a:endParaRPr>
          </a:p>
        </p:txBody>
      </p:sp>
      <p:pic>
        <p:nvPicPr>
          <p:cNvPr id="218" name="图片 17"/>
          <p:cNvPicPr/>
          <p:nvPr/>
        </p:nvPicPr>
        <p:blipFill>
          <a:blip r:embed="rId2"/>
          <a:stretch/>
        </p:blipFill>
        <p:spPr>
          <a:xfrm>
            <a:off x="1269720" y="1018440"/>
            <a:ext cx="6604560" cy="2830320"/>
          </a:xfrm>
          <a:prstGeom prst="rect">
            <a:avLst/>
          </a:prstGeom>
          <a:ln w="0">
            <a:noFill/>
          </a:ln>
        </p:spPr>
      </p:pic>
      <p:sp>
        <p:nvSpPr>
          <p:cNvPr id="219" name="CustomShape 5"/>
          <p:cNvSpPr/>
          <p:nvPr/>
        </p:nvSpPr>
        <p:spPr>
          <a:xfrm>
            <a:off x="103680" y="1011600"/>
            <a:ext cx="1166040" cy="3371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zh-CN" sz="1600" b="0" strike="noStrike" spc="-1" dirty="0">
                <a:solidFill>
                  <a:srgbClr val="000000"/>
                </a:solidFill>
                <a:latin typeface="Arial"/>
                <a:ea typeface="微软雅黑"/>
              </a:rPr>
              <a:t>样品制备</a:t>
            </a:r>
            <a:endParaRPr lang="en-US" sz="1600" b="0" strike="noStrike" spc="-1" dirty="0">
              <a:latin typeface="Arial"/>
            </a:endParaRPr>
          </a:p>
        </p:txBody>
      </p:sp>
      <p:pic>
        <p:nvPicPr>
          <p:cNvPr id="220" name="图片 8"/>
          <p:cNvPicPr/>
          <p:nvPr/>
        </p:nvPicPr>
        <p:blipFill>
          <a:blip r:embed="rId3"/>
          <a:stretch/>
        </p:blipFill>
        <p:spPr>
          <a:xfrm>
            <a:off x="0" y="3930840"/>
            <a:ext cx="8839440" cy="2548080"/>
          </a:xfrm>
          <a:prstGeom prst="rect">
            <a:avLst/>
          </a:prstGeom>
          <a:ln w="0">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CustomShape 1"/>
          <p:cNvSpPr/>
          <p:nvPr/>
        </p:nvSpPr>
        <p:spPr>
          <a:xfrm>
            <a:off x="4930460" y="1397492"/>
            <a:ext cx="3802320" cy="338626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285840" indent="-285480">
              <a:lnSpc>
                <a:spcPct val="120000"/>
              </a:lnSpc>
              <a:buClr>
                <a:srgbClr val="000000"/>
              </a:buClr>
              <a:buFont typeface="Wingdings" charset="2"/>
              <a:buChar char=""/>
            </a:pPr>
            <a:r>
              <a:rPr lang="en-US" b="0" strike="noStrike" spc="-1" dirty="0">
                <a:solidFill>
                  <a:srgbClr val="000000"/>
                </a:solidFill>
                <a:latin typeface="Arial"/>
                <a:ea typeface="微软雅黑"/>
              </a:rPr>
              <a:t>Mosaic——</a:t>
            </a:r>
            <a:r>
              <a:rPr lang="zh-CN" b="0" strike="noStrike" spc="-1" dirty="0">
                <a:solidFill>
                  <a:srgbClr val="000000"/>
                </a:solidFill>
                <a:latin typeface="Arial"/>
                <a:ea typeface="微软雅黑"/>
              </a:rPr>
              <a:t>部分锂失去活性，电池容量减小；</a:t>
            </a:r>
            <a:endParaRPr lang="en-US" b="0" strike="noStrike" spc="-1" dirty="0">
              <a:latin typeface="Arial"/>
            </a:endParaRPr>
          </a:p>
          <a:p>
            <a:pPr>
              <a:lnSpc>
                <a:spcPct val="120000"/>
              </a:lnSpc>
            </a:pPr>
            <a:endParaRPr lang="en-US" b="0" strike="noStrike" spc="-1" dirty="0">
              <a:latin typeface="Arial"/>
            </a:endParaRPr>
          </a:p>
          <a:p>
            <a:pPr>
              <a:lnSpc>
                <a:spcPct val="120000"/>
              </a:lnSpc>
            </a:pPr>
            <a:endParaRPr lang="en-US" spc="-1" dirty="0">
              <a:latin typeface="Arial"/>
            </a:endParaRPr>
          </a:p>
          <a:p>
            <a:pPr>
              <a:lnSpc>
                <a:spcPct val="120000"/>
              </a:lnSpc>
            </a:pPr>
            <a:endParaRPr lang="en-US" b="0" strike="noStrike" spc="-1" dirty="0">
              <a:latin typeface="Arial"/>
            </a:endParaRPr>
          </a:p>
          <a:p>
            <a:pPr marL="285840" indent="-285480">
              <a:lnSpc>
                <a:spcPct val="120000"/>
              </a:lnSpc>
              <a:buClr>
                <a:srgbClr val="000000"/>
              </a:buClr>
              <a:buFont typeface="Wingdings" charset="2"/>
              <a:buChar char=""/>
            </a:pPr>
            <a:endParaRPr lang="en-US" b="0" strike="noStrike" spc="-1" dirty="0">
              <a:solidFill>
                <a:srgbClr val="000000"/>
              </a:solidFill>
              <a:latin typeface="Arial"/>
              <a:ea typeface="微软雅黑"/>
            </a:endParaRPr>
          </a:p>
          <a:p>
            <a:pPr marL="360">
              <a:lnSpc>
                <a:spcPct val="120000"/>
              </a:lnSpc>
              <a:buClr>
                <a:srgbClr val="000000"/>
              </a:buClr>
            </a:pPr>
            <a:endParaRPr lang="en-US" b="0" strike="noStrike" spc="-1" dirty="0">
              <a:solidFill>
                <a:srgbClr val="000000"/>
              </a:solidFill>
              <a:latin typeface="Arial"/>
              <a:ea typeface="微软雅黑"/>
            </a:endParaRPr>
          </a:p>
          <a:p>
            <a:pPr marL="285840" indent="-285480">
              <a:lnSpc>
                <a:spcPct val="120000"/>
              </a:lnSpc>
              <a:buClr>
                <a:srgbClr val="000000"/>
              </a:buClr>
              <a:buFont typeface="Wingdings" charset="2"/>
              <a:buChar char=""/>
            </a:pPr>
            <a:r>
              <a:rPr lang="en-US" b="0" strike="noStrike" spc="-1" dirty="0">
                <a:solidFill>
                  <a:srgbClr val="000000"/>
                </a:solidFill>
                <a:latin typeface="Arial"/>
                <a:ea typeface="微软雅黑"/>
              </a:rPr>
              <a:t>Multilayer——</a:t>
            </a:r>
            <a:r>
              <a:rPr lang="zh-CN" b="0" strike="noStrike" spc="-1" dirty="0">
                <a:solidFill>
                  <a:srgbClr val="000000"/>
                </a:solidFill>
                <a:latin typeface="Arial"/>
                <a:ea typeface="微软雅黑"/>
              </a:rPr>
              <a:t>锂脱出速度均一，保证了比较高的库伦效率（脱锂容量</a:t>
            </a:r>
            <a:r>
              <a:rPr lang="en-US" b="0" strike="noStrike" spc="-1" dirty="0">
                <a:solidFill>
                  <a:srgbClr val="000000"/>
                </a:solidFill>
                <a:latin typeface="Arial"/>
                <a:ea typeface="微软雅黑"/>
              </a:rPr>
              <a:t>/</a:t>
            </a:r>
            <a:r>
              <a:rPr lang="zh-CN" b="0" strike="noStrike" spc="-1" dirty="0">
                <a:solidFill>
                  <a:srgbClr val="000000"/>
                </a:solidFill>
                <a:latin typeface="Arial"/>
                <a:ea typeface="微软雅黑"/>
              </a:rPr>
              <a:t>嵌锂容量）；</a:t>
            </a:r>
            <a:endParaRPr lang="en-US" b="0" strike="noStrike" spc="-1" dirty="0">
              <a:latin typeface="Arial"/>
            </a:endParaRPr>
          </a:p>
        </p:txBody>
      </p:sp>
      <p:sp>
        <p:nvSpPr>
          <p:cNvPr id="222" name="Line 2"/>
          <p:cNvSpPr/>
          <p:nvPr/>
        </p:nvSpPr>
        <p:spPr>
          <a:xfrm>
            <a:off x="0" y="833760"/>
            <a:ext cx="9158040" cy="0"/>
          </a:xfrm>
          <a:prstGeom prst="line">
            <a:avLst/>
          </a:prstGeom>
          <a:ln w="63500">
            <a:solidFill>
              <a:srgbClr val="0000CC"/>
            </a:solidFill>
            <a:round/>
          </a:ln>
        </p:spPr>
        <p:style>
          <a:lnRef idx="0">
            <a:scrgbClr r="0" g="0" b="0"/>
          </a:lnRef>
          <a:fillRef idx="0">
            <a:scrgbClr r="0" g="0" b="0"/>
          </a:fillRef>
          <a:effectRef idx="0">
            <a:scrgbClr r="0" g="0" b="0"/>
          </a:effectRef>
          <a:fontRef idx="minor"/>
        </p:style>
      </p:sp>
      <p:sp>
        <p:nvSpPr>
          <p:cNvPr id="223" name="CustomShape 3"/>
          <p:cNvSpPr/>
          <p:nvPr/>
        </p:nvSpPr>
        <p:spPr>
          <a:xfrm>
            <a:off x="0" y="158760"/>
            <a:ext cx="9143640" cy="67464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gn="ctr">
              <a:lnSpc>
                <a:spcPct val="90000"/>
              </a:lnSpc>
            </a:pPr>
            <a:r>
              <a:rPr lang="zh-CN" sz="3600" b="1" strike="noStrike" spc="-1" dirty="0">
                <a:solidFill>
                  <a:srgbClr val="3D3DE0"/>
                </a:solidFill>
                <a:latin typeface="Arial"/>
                <a:ea typeface="微软雅黑"/>
              </a:rPr>
              <a:t>两种</a:t>
            </a:r>
            <a:r>
              <a:rPr lang="en-US" sz="3600" b="1" strike="noStrike" spc="-1" dirty="0">
                <a:solidFill>
                  <a:srgbClr val="3D3DE0"/>
                </a:solidFill>
                <a:latin typeface="Arial"/>
                <a:ea typeface="微软雅黑"/>
              </a:rPr>
              <a:t>SEI</a:t>
            </a:r>
            <a:r>
              <a:rPr lang="zh-CN" sz="3600" b="1" strike="noStrike" spc="-1" dirty="0">
                <a:solidFill>
                  <a:srgbClr val="3D3DE0"/>
                </a:solidFill>
                <a:latin typeface="Arial"/>
                <a:ea typeface="微软雅黑"/>
              </a:rPr>
              <a:t>对比</a:t>
            </a:r>
            <a:endParaRPr lang="en-US" sz="3600" b="0" strike="noStrike" spc="-1" dirty="0">
              <a:latin typeface="Arial"/>
            </a:endParaRPr>
          </a:p>
        </p:txBody>
      </p:sp>
      <p:grpSp>
        <p:nvGrpSpPr>
          <p:cNvPr id="224" name="Group 4"/>
          <p:cNvGrpSpPr>
            <a:grpSpLocks noChangeAspect="1"/>
          </p:cNvGrpSpPr>
          <p:nvPr/>
        </p:nvGrpSpPr>
        <p:grpSpPr>
          <a:xfrm>
            <a:off x="326557" y="1021994"/>
            <a:ext cx="4486680" cy="1806900"/>
            <a:chOff x="288000" y="1584000"/>
            <a:chExt cx="4486680" cy="1806900"/>
          </a:xfrm>
        </p:grpSpPr>
        <p:pic>
          <p:nvPicPr>
            <p:cNvPr id="225" name="图片 12"/>
            <p:cNvPicPr/>
            <p:nvPr/>
          </p:nvPicPr>
          <p:blipFill rotWithShape="1">
            <a:blip r:embed="rId2"/>
            <a:srcRect t="9394" b="50447"/>
            <a:stretch/>
          </p:blipFill>
          <p:spPr>
            <a:xfrm>
              <a:off x="288000" y="1800720"/>
              <a:ext cx="4486680" cy="1590180"/>
            </a:xfrm>
            <a:prstGeom prst="rect">
              <a:avLst/>
            </a:prstGeom>
            <a:ln w="0">
              <a:noFill/>
            </a:ln>
          </p:spPr>
        </p:pic>
        <p:pic>
          <p:nvPicPr>
            <p:cNvPr id="226" name="图片 13"/>
            <p:cNvPicPr/>
            <p:nvPr/>
          </p:nvPicPr>
          <p:blipFill>
            <a:blip r:embed="rId2"/>
            <a:srcRect t="-104" b="95628"/>
            <a:stretch/>
          </p:blipFill>
          <p:spPr>
            <a:xfrm>
              <a:off x="288000" y="1584000"/>
              <a:ext cx="4486680" cy="176760"/>
            </a:xfrm>
            <a:prstGeom prst="rect">
              <a:avLst/>
            </a:prstGeom>
            <a:ln w="0">
              <a:noFill/>
            </a:ln>
          </p:spPr>
        </p:pic>
      </p:grpSp>
      <p:sp>
        <p:nvSpPr>
          <p:cNvPr id="227" name="CustomShape 5"/>
          <p:cNvSpPr/>
          <p:nvPr/>
        </p:nvSpPr>
        <p:spPr>
          <a:xfrm>
            <a:off x="0" y="6431400"/>
            <a:ext cx="7381800" cy="30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400" b="0" strike="noStrike" spc="-1">
                <a:solidFill>
                  <a:srgbClr val="000000"/>
                </a:solidFill>
                <a:latin typeface="Arial"/>
                <a:ea typeface="微软雅黑"/>
              </a:rPr>
              <a:t>        </a:t>
            </a:r>
            <a:r>
              <a:rPr lang="it-IT" sz="1400" b="0" strike="noStrike" spc="-1">
                <a:solidFill>
                  <a:srgbClr val="000000"/>
                </a:solidFill>
                <a:latin typeface="Arial"/>
                <a:ea typeface="微软雅黑"/>
              </a:rPr>
              <a:t>Y. Z. Li, et al.</a:t>
            </a:r>
            <a:r>
              <a:rPr lang="en-US" sz="1400" b="0" i="1" strike="noStrike" spc="-1">
                <a:solidFill>
                  <a:srgbClr val="000000"/>
                </a:solidFill>
                <a:latin typeface="Arial"/>
                <a:ea typeface="微软雅黑"/>
              </a:rPr>
              <a:t> Joule </a:t>
            </a:r>
            <a:r>
              <a:rPr lang="en-US" sz="1400" b="1" strike="noStrike" spc="-1">
                <a:solidFill>
                  <a:srgbClr val="000000"/>
                </a:solidFill>
                <a:latin typeface="Arial"/>
                <a:ea typeface="微软雅黑"/>
              </a:rPr>
              <a:t>2018</a:t>
            </a:r>
            <a:r>
              <a:rPr lang="en-US" sz="1400" b="0" strike="noStrike" spc="-1">
                <a:solidFill>
                  <a:srgbClr val="000000"/>
                </a:solidFill>
                <a:latin typeface="Arial"/>
                <a:ea typeface="微软雅黑"/>
              </a:rPr>
              <a:t>, </a:t>
            </a:r>
            <a:r>
              <a:rPr lang="en-US" sz="1400" b="0" i="1" strike="noStrike" spc="-1">
                <a:solidFill>
                  <a:srgbClr val="000000"/>
                </a:solidFill>
                <a:latin typeface="Arial"/>
                <a:ea typeface="微软雅黑"/>
              </a:rPr>
              <a:t>2</a:t>
            </a:r>
            <a:r>
              <a:rPr lang="en-US" sz="1400" b="0" strike="noStrike" spc="-1">
                <a:solidFill>
                  <a:srgbClr val="000000"/>
                </a:solidFill>
                <a:latin typeface="Arial"/>
                <a:ea typeface="微软雅黑"/>
              </a:rPr>
              <a:t>, 2167-2177.</a:t>
            </a:r>
            <a:endParaRPr lang="en-US" sz="1400" b="0" strike="noStrike" spc="-1">
              <a:latin typeface="Arial"/>
            </a:endParaRPr>
          </a:p>
        </p:txBody>
      </p:sp>
      <p:sp>
        <p:nvSpPr>
          <p:cNvPr id="228" name="TextShape 6"/>
          <p:cNvSpPr txBox="1"/>
          <p:nvPr/>
        </p:nvSpPr>
        <p:spPr>
          <a:xfrm>
            <a:off x="6886800" y="6374160"/>
            <a:ext cx="2057040" cy="364680"/>
          </a:xfrm>
          <a:prstGeom prst="rect">
            <a:avLst/>
          </a:prstGeom>
          <a:noFill/>
          <a:ln w="0">
            <a:noFill/>
          </a:ln>
        </p:spPr>
        <p:txBody>
          <a:bodyPr anchor="ctr">
            <a:noAutofit/>
          </a:bodyPr>
          <a:lstStyle/>
          <a:p>
            <a:pPr algn="r">
              <a:lnSpc>
                <a:spcPct val="100000"/>
              </a:lnSpc>
            </a:pPr>
            <a:fld id="{F7F041ED-AD03-4DBE-A084-8CFD6257950B}" type="slidenum">
              <a:rPr lang="en-US" sz="1400" b="0" strike="noStrike" spc="-1">
                <a:solidFill>
                  <a:srgbClr val="000000"/>
                </a:solidFill>
                <a:latin typeface="Arial"/>
                <a:ea typeface="微软雅黑"/>
              </a:rPr>
              <a:t>16</a:t>
            </a:fld>
            <a:endParaRPr lang="en-US" sz="1400" b="0" strike="noStrike" spc="-1">
              <a:latin typeface="Times New Roman"/>
            </a:endParaRPr>
          </a:p>
        </p:txBody>
      </p:sp>
      <p:pic>
        <p:nvPicPr>
          <p:cNvPr id="10" name="图片 12">
            <a:extLst>
              <a:ext uri="{FF2B5EF4-FFF2-40B4-BE49-F238E27FC236}">
                <a16:creationId xmlns:a16="http://schemas.microsoft.com/office/drawing/2014/main" id="{6A2CE4C1-4972-40DF-BEE9-12780B1DD334}"/>
              </a:ext>
            </a:extLst>
          </p:cNvPr>
          <p:cNvPicPr>
            <a:picLocks noChangeAspect="1"/>
          </p:cNvPicPr>
          <p:nvPr/>
        </p:nvPicPr>
        <p:blipFill rotWithShape="1">
          <a:blip r:embed="rId2"/>
          <a:srcRect t="53376"/>
          <a:stretch/>
        </p:blipFill>
        <p:spPr>
          <a:xfrm>
            <a:off x="326557" y="3278047"/>
            <a:ext cx="4486680" cy="1846173"/>
          </a:xfrm>
          <a:prstGeom prst="rect">
            <a:avLst/>
          </a:prstGeom>
          <a:ln w="0">
            <a:noFill/>
          </a:ln>
        </p:spPr>
      </p:pic>
      <p:sp>
        <p:nvSpPr>
          <p:cNvPr id="2" name="矩形 1">
            <a:extLst>
              <a:ext uri="{FF2B5EF4-FFF2-40B4-BE49-F238E27FC236}">
                <a16:creationId xmlns:a16="http://schemas.microsoft.com/office/drawing/2014/main" id="{B3860655-AC87-4077-B02F-E215C31F0442}"/>
              </a:ext>
            </a:extLst>
          </p:cNvPr>
          <p:cNvSpPr/>
          <p:nvPr/>
        </p:nvSpPr>
        <p:spPr>
          <a:xfrm>
            <a:off x="1517020" y="5386373"/>
            <a:ext cx="6826880" cy="799193"/>
          </a:xfrm>
          <a:prstGeom prst="rect">
            <a:avLst/>
          </a:prstGeom>
        </p:spPr>
        <p:txBody>
          <a:bodyPr wrap="square">
            <a:spAutoFit/>
          </a:bodyPr>
          <a:lstStyle/>
          <a:p>
            <a:pPr marL="286110" indent="-285750">
              <a:lnSpc>
                <a:spcPct val="120000"/>
              </a:lnSpc>
              <a:buClr>
                <a:srgbClr val="000000"/>
              </a:buClr>
              <a:buFont typeface="Wingdings" panose="05000000000000000000" pitchFamily="2" charset="2"/>
              <a:buChar char="n"/>
            </a:pPr>
            <a:r>
              <a:rPr lang="zh-CN" altLang="zh-CN" sz="2000" spc="-1" dirty="0">
                <a:solidFill>
                  <a:srgbClr val="000000"/>
                </a:solidFill>
                <a:ea typeface="微软雅黑"/>
              </a:rPr>
              <a:t>结构</a:t>
            </a:r>
            <a:r>
              <a:rPr lang="zh-CN" altLang="en-US" sz="2000" spc="-1" dirty="0">
                <a:solidFill>
                  <a:srgbClr val="000000"/>
                </a:solidFill>
                <a:ea typeface="微软雅黑"/>
              </a:rPr>
              <a:t>分析</a:t>
            </a:r>
            <a:endParaRPr lang="en-US" altLang="zh-CN" sz="2000" spc="-1" dirty="0">
              <a:solidFill>
                <a:srgbClr val="000000"/>
              </a:solidFill>
              <a:ea typeface="微软雅黑"/>
            </a:endParaRPr>
          </a:p>
          <a:p>
            <a:pPr marL="286110" indent="-285750">
              <a:lnSpc>
                <a:spcPct val="120000"/>
              </a:lnSpc>
              <a:buClr>
                <a:srgbClr val="000000"/>
              </a:buClr>
              <a:buFont typeface="Wingdings" panose="05000000000000000000" pitchFamily="2" charset="2"/>
              <a:buChar char="n"/>
            </a:pPr>
            <a:r>
              <a:rPr lang="zh-CN" altLang="zh-CN" sz="2000" spc="-1" dirty="0">
                <a:solidFill>
                  <a:srgbClr val="000000"/>
                </a:solidFill>
                <a:ea typeface="微软雅黑"/>
              </a:rPr>
              <a:t>对比电池充放电前后的图像</a:t>
            </a:r>
            <a:r>
              <a:rPr lang="zh-CN" altLang="en-US" sz="2000" spc="-1" dirty="0">
                <a:solidFill>
                  <a:srgbClr val="000000"/>
                </a:solidFill>
                <a:ea typeface="微软雅黑"/>
              </a:rPr>
              <a:t>，得出其</a:t>
            </a:r>
            <a:r>
              <a:rPr lang="zh-CN" altLang="zh-CN" sz="2000" spc="-1" dirty="0">
                <a:solidFill>
                  <a:srgbClr val="000000"/>
                </a:solidFill>
                <a:ea typeface="微软雅黑"/>
              </a:rPr>
              <a:t>对电池性能</a:t>
            </a:r>
            <a:r>
              <a:rPr lang="zh-CN" altLang="en-US" sz="2000" spc="-1" dirty="0">
                <a:solidFill>
                  <a:srgbClr val="000000"/>
                </a:solidFill>
                <a:ea typeface="微软雅黑"/>
              </a:rPr>
              <a:t>的影响</a:t>
            </a:r>
            <a:endParaRPr lang="en-US" altLang="zh-CN" sz="2000" spc="-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CustomShape 1"/>
          <p:cNvSpPr/>
          <p:nvPr/>
        </p:nvSpPr>
        <p:spPr>
          <a:xfrm>
            <a:off x="478677" y="4369610"/>
            <a:ext cx="8327865" cy="10594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286110" indent="-285750">
              <a:lnSpc>
                <a:spcPct val="120000"/>
              </a:lnSpc>
              <a:buClr>
                <a:srgbClr val="000000"/>
              </a:buClr>
              <a:buFont typeface="Wingdings" panose="05000000000000000000" pitchFamily="2" charset="2"/>
              <a:buChar char="n"/>
            </a:pPr>
            <a:r>
              <a:rPr lang="zh-CN" b="0" strike="noStrike" spc="-1" dirty="0">
                <a:solidFill>
                  <a:srgbClr val="000000"/>
                </a:solidFill>
                <a:latin typeface="Arial"/>
                <a:ea typeface="微软雅黑"/>
              </a:rPr>
              <a:t>晶相无机</a:t>
            </a:r>
            <a:r>
              <a:rPr lang="en-US" b="0" strike="noStrike" spc="-1" dirty="0">
                <a:solidFill>
                  <a:srgbClr val="000000"/>
                </a:solidFill>
                <a:latin typeface="Arial"/>
                <a:ea typeface="微软雅黑"/>
              </a:rPr>
              <a:t>SEI</a:t>
            </a:r>
            <a:r>
              <a:rPr lang="zh-CN" b="0" strike="noStrike" spc="-1" dirty="0">
                <a:solidFill>
                  <a:srgbClr val="000000"/>
                </a:solidFill>
                <a:latin typeface="Arial"/>
                <a:ea typeface="微软雅黑"/>
              </a:rPr>
              <a:t>的区域锂脱出速度更快</a:t>
            </a:r>
            <a:endParaRPr lang="en-US" altLang="zh-CN" b="0" strike="noStrike" spc="-1" dirty="0">
              <a:solidFill>
                <a:srgbClr val="000000"/>
              </a:solidFill>
              <a:latin typeface="Arial"/>
              <a:ea typeface="微软雅黑"/>
            </a:endParaRPr>
          </a:p>
          <a:p>
            <a:pPr marL="286110" indent="-285750">
              <a:lnSpc>
                <a:spcPct val="120000"/>
              </a:lnSpc>
              <a:buClr>
                <a:srgbClr val="000000"/>
              </a:buClr>
              <a:buFont typeface="Wingdings" panose="05000000000000000000" pitchFamily="2" charset="2"/>
              <a:buChar char="n"/>
            </a:pPr>
            <a:r>
              <a:rPr lang="zh-CN" altLang="en-US" spc="-1" dirty="0">
                <a:solidFill>
                  <a:srgbClr val="000000"/>
                </a:solidFill>
                <a:ea typeface="微软雅黑"/>
              </a:rPr>
              <a:t>锂脱出速度不均匀，</a:t>
            </a:r>
            <a:r>
              <a:rPr lang="zh-CN" b="0" strike="noStrike" spc="-1" dirty="0">
                <a:solidFill>
                  <a:srgbClr val="000000"/>
                </a:solidFill>
                <a:latin typeface="Arial"/>
                <a:ea typeface="微软雅黑"/>
              </a:rPr>
              <a:t>出现</a:t>
            </a:r>
            <a:r>
              <a:rPr lang="en-US" b="0" strike="noStrike" spc="-1" dirty="0">
                <a:solidFill>
                  <a:srgbClr val="000000"/>
                </a:solidFill>
                <a:latin typeface="Arial"/>
                <a:ea typeface="微软雅黑"/>
              </a:rPr>
              <a:t>V</a:t>
            </a:r>
            <a:r>
              <a:rPr lang="zh-CN" b="0" strike="noStrike" spc="-1" dirty="0">
                <a:solidFill>
                  <a:srgbClr val="000000"/>
                </a:solidFill>
                <a:latin typeface="Arial"/>
                <a:ea typeface="微软雅黑"/>
              </a:rPr>
              <a:t>型的凹槽</a:t>
            </a:r>
            <a:r>
              <a:rPr lang="en-US" altLang="zh-CN" b="0" strike="noStrike" spc="-1" dirty="0">
                <a:solidFill>
                  <a:srgbClr val="000000"/>
                </a:solidFill>
                <a:latin typeface="Arial"/>
                <a:ea typeface="微软雅黑"/>
              </a:rPr>
              <a:t>(notch)</a:t>
            </a:r>
          </a:p>
          <a:p>
            <a:pPr marL="286110" indent="-285750">
              <a:lnSpc>
                <a:spcPct val="120000"/>
              </a:lnSpc>
              <a:buClr>
                <a:srgbClr val="000000"/>
              </a:buClr>
              <a:buFont typeface="Wingdings" panose="05000000000000000000" pitchFamily="2" charset="2"/>
              <a:buChar char="n"/>
            </a:pPr>
            <a:r>
              <a:rPr lang="zh-CN" b="0" strike="noStrike" spc="-1" dirty="0">
                <a:solidFill>
                  <a:srgbClr val="000000"/>
                </a:solidFill>
                <a:latin typeface="Arial"/>
                <a:ea typeface="微软雅黑"/>
              </a:rPr>
              <a:t>部分锂被</a:t>
            </a:r>
            <a:r>
              <a:rPr lang="en-US" b="0" strike="noStrike" spc="-1" dirty="0">
                <a:solidFill>
                  <a:srgbClr val="000000"/>
                </a:solidFill>
                <a:latin typeface="Arial"/>
                <a:ea typeface="微软雅黑"/>
              </a:rPr>
              <a:t>SEI</a:t>
            </a:r>
            <a:r>
              <a:rPr lang="zh-CN" b="0" strike="noStrike" spc="-1" dirty="0">
                <a:solidFill>
                  <a:srgbClr val="000000"/>
                </a:solidFill>
                <a:latin typeface="Arial"/>
                <a:ea typeface="微软雅黑"/>
              </a:rPr>
              <a:t>完全包裹，失去充放电能力，降低电池的库伦效率</a:t>
            </a:r>
            <a:endParaRPr lang="en-US" b="0" strike="noStrike" spc="-1" dirty="0">
              <a:latin typeface="Arial"/>
            </a:endParaRPr>
          </a:p>
        </p:txBody>
      </p:sp>
      <p:sp>
        <p:nvSpPr>
          <p:cNvPr id="231" name="Line 2"/>
          <p:cNvSpPr/>
          <p:nvPr/>
        </p:nvSpPr>
        <p:spPr>
          <a:xfrm>
            <a:off x="0" y="833760"/>
            <a:ext cx="9158040" cy="0"/>
          </a:xfrm>
          <a:prstGeom prst="line">
            <a:avLst/>
          </a:prstGeom>
          <a:ln w="63500">
            <a:solidFill>
              <a:srgbClr val="0000CC"/>
            </a:solidFill>
            <a:round/>
          </a:ln>
        </p:spPr>
        <p:style>
          <a:lnRef idx="0">
            <a:scrgbClr r="0" g="0" b="0"/>
          </a:lnRef>
          <a:fillRef idx="0">
            <a:scrgbClr r="0" g="0" b="0"/>
          </a:fillRef>
          <a:effectRef idx="0">
            <a:scrgbClr r="0" g="0" b="0"/>
          </a:effectRef>
          <a:fontRef idx="minor"/>
        </p:style>
      </p:sp>
      <p:sp>
        <p:nvSpPr>
          <p:cNvPr id="232" name="CustomShape 3"/>
          <p:cNvSpPr/>
          <p:nvPr/>
        </p:nvSpPr>
        <p:spPr>
          <a:xfrm>
            <a:off x="0" y="158760"/>
            <a:ext cx="9143640" cy="67464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gn="ctr">
              <a:lnSpc>
                <a:spcPct val="90000"/>
              </a:lnSpc>
            </a:pPr>
            <a:r>
              <a:rPr lang="en-US" sz="3600" b="1" strike="noStrike" spc="-1">
                <a:solidFill>
                  <a:srgbClr val="3D3DE0"/>
                </a:solidFill>
                <a:latin typeface="Arial"/>
                <a:ea typeface="微软雅黑"/>
              </a:rPr>
              <a:t>Mosaic SEI</a:t>
            </a:r>
            <a:r>
              <a:rPr lang="zh-CN" sz="3600" b="1" strike="noStrike" spc="-1">
                <a:solidFill>
                  <a:srgbClr val="3D3DE0"/>
                </a:solidFill>
                <a:latin typeface="Arial"/>
                <a:ea typeface="微软雅黑"/>
              </a:rPr>
              <a:t>对电池的潜在损害</a:t>
            </a:r>
            <a:endParaRPr lang="en-US" sz="3600" b="0" strike="noStrike" spc="-1">
              <a:latin typeface="Arial"/>
            </a:endParaRPr>
          </a:p>
        </p:txBody>
      </p:sp>
      <p:sp>
        <p:nvSpPr>
          <p:cNvPr id="233" name="CustomShape 4"/>
          <p:cNvSpPr/>
          <p:nvPr/>
        </p:nvSpPr>
        <p:spPr>
          <a:xfrm>
            <a:off x="0" y="6428520"/>
            <a:ext cx="7381800" cy="30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400" b="0" strike="noStrike" spc="-1">
                <a:solidFill>
                  <a:srgbClr val="000000"/>
                </a:solidFill>
                <a:latin typeface="Arial"/>
                <a:ea typeface="微软雅黑"/>
              </a:rPr>
              <a:t>        Y. Z. Li, </a:t>
            </a:r>
            <a:r>
              <a:rPr lang="en-US" sz="1400" b="0" i="1" strike="noStrike" spc="-1">
                <a:solidFill>
                  <a:srgbClr val="000000"/>
                </a:solidFill>
                <a:latin typeface="Arial"/>
                <a:ea typeface="微软雅黑"/>
              </a:rPr>
              <a:t>et al. Joule </a:t>
            </a:r>
            <a:r>
              <a:rPr lang="en-US" sz="1400" b="1" strike="noStrike" spc="-1">
                <a:solidFill>
                  <a:srgbClr val="000000"/>
                </a:solidFill>
                <a:latin typeface="Arial"/>
                <a:ea typeface="微软雅黑"/>
              </a:rPr>
              <a:t>2018</a:t>
            </a:r>
            <a:r>
              <a:rPr lang="en-US" sz="1400" b="0" strike="noStrike" spc="-1">
                <a:solidFill>
                  <a:srgbClr val="000000"/>
                </a:solidFill>
                <a:latin typeface="Arial"/>
                <a:ea typeface="微软雅黑"/>
              </a:rPr>
              <a:t>, </a:t>
            </a:r>
            <a:r>
              <a:rPr lang="en-US" sz="1400" b="0" i="1" strike="noStrike" spc="-1">
                <a:solidFill>
                  <a:srgbClr val="000000"/>
                </a:solidFill>
                <a:latin typeface="Arial"/>
                <a:ea typeface="微软雅黑"/>
              </a:rPr>
              <a:t>2</a:t>
            </a:r>
            <a:r>
              <a:rPr lang="en-US" sz="1400" b="0" strike="noStrike" spc="-1">
                <a:solidFill>
                  <a:srgbClr val="000000"/>
                </a:solidFill>
                <a:latin typeface="Arial"/>
                <a:ea typeface="微软雅黑"/>
              </a:rPr>
              <a:t>, 2167-2177.</a:t>
            </a:r>
            <a:endParaRPr lang="en-US" sz="1400" b="0" strike="noStrike" spc="-1">
              <a:latin typeface="Arial"/>
            </a:endParaRPr>
          </a:p>
        </p:txBody>
      </p:sp>
      <p:sp>
        <p:nvSpPr>
          <p:cNvPr id="234" name="TextShape 5"/>
          <p:cNvSpPr txBox="1"/>
          <p:nvPr/>
        </p:nvSpPr>
        <p:spPr>
          <a:xfrm>
            <a:off x="6886800" y="6374160"/>
            <a:ext cx="2057040" cy="364680"/>
          </a:xfrm>
          <a:prstGeom prst="rect">
            <a:avLst/>
          </a:prstGeom>
          <a:noFill/>
          <a:ln w="0">
            <a:noFill/>
          </a:ln>
        </p:spPr>
        <p:txBody>
          <a:bodyPr anchor="ctr">
            <a:noAutofit/>
          </a:bodyPr>
          <a:lstStyle/>
          <a:p>
            <a:pPr algn="r">
              <a:lnSpc>
                <a:spcPct val="100000"/>
              </a:lnSpc>
            </a:pPr>
            <a:fld id="{772CFC24-61FB-4B1E-A120-B50DD595812D}" type="slidenum">
              <a:rPr lang="en-US" sz="1400" b="0" strike="noStrike" spc="-1">
                <a:solidFill>
                  <a:srgbClr val="000000"/>
                </a:solidFill>
                <a:latin typeface="Arial"/>
                <a:ea typeface="微软雅黑"/>
              </a:rPr>
              <a:t>17</a:t>
            </a:fld>
            <a:endParaRPr lang="en-US" sz="1400" b="0" strike="noStrike" spc="-1">
              <a:latin typeface="Times New Roman"/>
            </a:endParaRPr>
          </a:p>
        </p:txBody>
      </p:sp>
      <p:pic>
        <p:nvPicPr>
          <p:cNvPr id="3" name="图片 2">
            <a:extLst>
              <a:ext uri="{FF2B5EF4-FFF2-40B4-BE49-F238E27FC236}">
                <a16:creationId xmlns:a16="http://schemas.microsoft.com/office/drawing/2014/main" id="{1644ED11-AAE0-41DB-8919-9C9788B45C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989" y="1552926"/>
            <a:ext cx="8815851" cy="248844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Line 2"/>
          <p:cNvSpPr/>
          <p:nvPr/>
        </p:nvSpPr>
        <p:spPr>
          <a:xfrm>
            <a:off x="0" y="833760"/>
            <a:ext cx="9158040" cy="0"/>
          </a:xfrm>
          <a:prstGeom prst="line">
            <a:avLst/>
          </a:prstGeom>
          <a:ln w="63500">
            <a:solidFill>
              <a:srgbClr val="0000CC"/>
            </a:solidFill>
            <a:round/>
          </a:ln>
        </p:spPr>
        <p:style>
          <a:lnRef idx="0">
            <a:scrgbClr r="0" g="0" b="0"/>
          </a:lnRef>
          <a:fillRef idx="0">
            <a:scrgbClr r="0" g="0" b="0"/>
          </a:fillRef>
          <a:effectRef idx="0">
            <a:scrgbClr r="0" g="0" b="0"/>
          </a:effectRef>
          <a:fontRef idx="minor"/>
        </p:style>
      </p:sp>
      <p:sp>
        <p:nvSpPr>
          <p:cNvPr id="232" name="CustomShape 3"/>
          <p:cNvSpPr/>
          <p:nvPr/>
        </p:nvSpPr>
        <p:spPr>
          <a:xfrm>
            <a:off x="0" y="158760"/>
            <a:ext cx="9143640" cy="67464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gn="ctr">
              <a:lnSpc>
                <a:spcPct val="90000"/>
              </a:lnSpc>
            </a:pPr>
            <a:r>
              <a:rPr lang="en-US" sz="3600" b="1" strike="noStrike" spc="-1" dirty="0">
                <a:solidFill>
                  <a:srgbClr val="3D3DE0"/>
                </a:solidFill>
                <a:latin typeface="Arial"/>
                <a:ea typeface="微软雅黑"/>
              </a:rPr>
              <a:t>Cryo-EM</a:t>
            </a:r>
            <a:r>
              <a:rPr lang="zh-CN" altLang="en-US" sz="3600" b="1" strike="noStrike" spc="-1" dirty="0">
                <a:solidFill>
                  <a:srgbClr val="3D3DE0"/>
                </a:solidFill>
                <a:latin typeface="Arial"/>
                <a:ea typeface="微软雅黑"/>
              </a:rPr>
              <a:t>高分辨图像 </a:t>
            </a:r>
            <a:endParaRPr lang="en-US" sz="3600" b="0" strike="noStrike" spc="-1" dirty="0">
              <a:latin typeface="Arial"/>
            </a:endParaRPr>
          </a:p>
        </p:txBody>
      </p:sp>
      <p:sp>
        <p:nvSpPr>
          <p:cNvPr id="233" name="CustomShape 4"/>
          <p:cNvSpPr/>
          <p:nvPr/>
        </p:nvSpPr>
        <p:spPr>
          <a:xfrm>
            <a:off x="0" y="6428520"/>
            <a:ext cx="7381800" cy="30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400" b="0" strike="noStrike" spc="-1">
                <a:solidFill>
                  <a:srgbClr val="000000"/>
                </a:solidFill>
                <a:latin typeface="Arial"/>
                <a:ea typeface="微软雅黑"/>
              </a:rPr>
              <a:t>        Y. Z. Li, </a:t>
            </a:r>
            <a:r>
              <a:rPr lang="en-US" sz="1400" b="0" i="1" strike="noStrike" spc="-1">
                <a:solidFill>
                  <a:srgbClr val="000000"/>
                </a:solidFill>
                <a:latin typeface="Arial"/>
                <a:ea typeface="微软雅黑"/>
              </a:rPr>
              <a:t>et al. Joule </a:t>
            </a:r>
            <a:r>
              <a:rPr lang="en-US" sz="1400" b="1" strike="noStrike" spc="-1">
                <a:solidFill>
                  <a:srgbClr val="000000"/>
                </a:solidFill>
                <a:latin typeface="Arial"/>
                <a:ea typeface="微软雅黑"/>
              </a:rPr>
              <a:t>2018</a:t>
            </a:r>
            <a:r>
              <a:rPr lang="en-US" sz="1400" b="0" strike="noStrike" spc="-1">
                <a:solidFill>
                  <a:srgbClr val="000000"/>
                </a:solidFill>
                <a:latin typeface="Arial"/>
                <a:ea typeface="微软雅黑"/>
              </a:rPr>
              <a:t>, </a:t>
            </a:r>
            <a:r>
              <a:rPr lang="en-US" sz="1400" b="0" i="1" strike="noStrike" spc="-1">
                <a:solidFill>
                  <a:srgbClr val="000000"/>
                </a:solidFill>
                <a:latin typeface="Arial"/>
                <a:ea typeface="微软雅黑"/>
              </a:rPr>
              <a:t>2</a:t>
            </a:r>
            <a:r>
              <a:rPr lang="en-US" sz="1400" b="0" strike="noStrike" spc="-1">
                <a:solidFill>
                  <a:srgbClr val="000000"/>
                </a:solidFill>
                <a:latin typeface="Arial"/>
                <a:ea typeface="微软雅黑"/>
              </a:rPr>
              <a:t>, 2167-2177.</a:t>
            </a:r>
            <a:endParaRPr lang="en-US" sz="1400" b="0" strike="noStrike" spc="-1">
              <a:latin typeface="Arial"/>
            </a:endParaRPr>
          </a:p>
        </p:txBody>
      </p:sp>
      <p:sp>
        <p:nvSpPr>
          <p:cNvPr id="234" name="TextShape 5"/>
          <p:cNvSpPr txBox="1"/>
          <p:nvPr/>
        </p:nvSpPr>
        <p:spPr>
          <a:xfrm>
            <a:off x="6886800" y="6374160"/>
            <a:ext cx="2057040" cy="364680"/>
          </a:xfrm>
          <a:prstGeom prst="rect">
            <a:avLst/>
          </a:prstGeom>
          <a:noFill/>
          <a:ln w="0">
            <a:noFill/>
          </a:ln>
        </p:spPr>
        <p:txBody>
          <a:bodyPr anchor="ctr">
            <a:noAutofit/>
          </a:bodyPr>
          <a:lstStyle/>
          <a:p>
            <a:pPr algn="r">
              <a:lnSpc>
                <a:spcPct val="100000"/>
              </a:lnSpc>
            </a:pPr>
            <a:fld id="{772CFC24-61FB-4B1E-A120-B50DD595812D}" type="slidenum">
              <a:rPr lang="en-US" sz="1400" b="0" strike="noStrike" spc="-1">
                <a:solidFill>
                  <a:srgbClr val="000000"/>
                </a:solidFill>
                <a:latin typeface="Arial"/>
                <a:ea typeface="微软雅黑"/>
              </a:rPr>
              <a:t>18</a:t>
            </a:fld>
            <a:endParaRPr lang="en-US" sz="1400" b="0" strike="noStrike" spc="-1">
              <a:latin typeface="Times New Roman"/>
            </a:endParaRPr>
          </a:p>
        </p:txBody>
      </p:sp>
      <p:sp>
        <p:nvSpPr>
          <p:cNvPr id="4" name="矩形 3">
            <a:extLst>
              <a:ext uri="{FF2B5EF4-FFF2-40B4-BE49-F238E27FC236}">
                <a16:creationId xmlns:a16="http://schemas.microsoft.com/office/drawing/2014/main" id="{116262F7-3276-4268-BA71-B59115C7ED3C}"/>
              </a:ext>
            </a:extLst>
          </p:cNvPr>
          <p:cNvSpPr/>
          <p:nvPr/>
        </p:nvSpPr>
        <p:spPr>
          <a:xfrm>
            <a:off x="172946" y="5966671"/>
            <a:ext cx="8894854" cy="369332"/>
          </a:xfrm>
          <a:prstGeom prst="rect">
            <a:avLst/>
          </a:prstGeom>
        </p:spPr>
        <p:txBody>
          <a:bodyPr wrap="square">
            <a:spAutoFit/>
          </a:bodyPr>
          <a:lstStyle/>
          <a:p>
            <a:r>
              <a:rPr lang="en-US" altLang="zh-CN" spc="-1" dirty="0">
                <a:solidFill>
                  <a:srgbClr val="000000"/>
                </a:solidFill>
                <a:ea typeface="微软雅黑"/>
              </a:rPr>
              <a:t>Notch</a:t>
            </a:r>
            <a:r>
              <a:rPr lang="zh-CN" altLang="en-US" spc="-1" dirty="0">
                <a:solidFill>
                  <a:srgbClr val="000000"/>
                </a:solidFill>
                <a:ea typeface="微软雅黑"/>
              </a:rPr>
              <a:t>附近存在大量的晶相无机锂化合物</a:t>
            </a:r>
            <a:r>
              <a:rPr lang="zh-CN" altLang="zh-CN" spc="-1" dirty="0">
                <a:solidFill>
                  <a:srgbClr val="000000"/>
                </a:solidFill>
                <a:ea typeface="微软雅黑"/>
              </a:rPr>
              <a:t>，</a:t>
            </a:r>
            <a:r>
              <a:rPr lang="zh-CN" altLang="en-US" spc="-1" dirty="0">
                <a:solidFill>
                  <a:srgbClr val="000000"/>
                </a:solidFill>
                <a:ea typeface="微软雅黑"/>
              </a:rPr>
              <a:t>证明</a:t>
            </a:r>
            <a:r>
              <a:rPr lang="en-US" altLang="zh-CN" spc="-1" dirty="0">
                <a:solidFill>
                  <a:srgbClr val="000000"/>
                </a:solidFill>
                <a:ea typeface="微软雅黑"/>
              </a:rPr>
              <a:t>Mosaic SEI</a:t>
            </a:r>
            <a:r>
              <a:rPr lang="zh-CN" altLang="en-US" spc="-1" dirty="0">
                <a:solidFill>
                  <a:srgbClr val="000000"/>
                </a:solidFill>
                <a:ea typeface="微软雅黑"/>
              </a:rPr>
              <a:t>导致了锂脱出过程的不均一</a:t>
            </a:r>
            <a:endParaRPr lang="zh-CN" altLang="en-US" dirty="0"/>
          </a:p>
        </p:txBody>
      </p:sp>
      <p:pic>
        <p:nvPicPr>
          <p:cNvPr id="7" name="图片 6">
            <a:extLst>
              <a:ext uri="{FF2B5EF4-FFF2-40B4-BE49-F238E27FC236}">
                <a16:creationId xmlns:a16="http://schemas.microsoft.com/office/drawing/2014/main" id="{0E7EFDC0-46E2-4529-A64D-1B0C930209CA}"/>
              </a:ext>
            </a:extLst>
          </p:cNvPr>
          <p:cNvPicPr>
            <a:picLocks noChangeAspect="1"/>
          </p:cNvPicPr>
          <p:nvPr/>
        </p:nvPicPr>
        <p:blipFill>
          <a:blip r:embed="rId2"/>
          <a:stretch>
            <a:fillRect/>
          </a:stretch>
        </p:blipFill>
        <p:spPr>
          <a:xfrm>
            <a:off x="817748" y="977418"/>
            <a:ext cx="7115390" cy="4903164"/>
          </a:xfrm>
          <a:prstGeom prst="rect">
            <a:avLst/>
          </a:prstGeom>
        </p:spPr>
      </p:pic>
    </p:spTree>
    <p:extLst>
      <p:ext uri="{BB962C8B-B14F-4D97-AF65-F5344CB8AC3E}">
        <p14:creationId xmlns:p14="http://schemas.microsoft.com/office/powerpoint/2010/main" val="3312326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CustomShape 1"/>
          <p:cNvSpPr/>
          <p:nvPr/>
        </p:nvSpPr>
        <p:spPr>
          <a:xfrm>
            <a:off x="340362" y="4500796"/>
            <a:ext cx="7290524" cy="10594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286110" indent="-285750">
              <a:lnSpc>
                <a:spcPct val="120000"/>
              </a:lnSpc>
              <a:buClr>
                <a:srgbClr val="000000"/>
              </a:buClr>
              <a:buFont typeface="Wingdings" panose="05000000000000000000" pitchFamily="2" charset="2"/>
              <a:buChar char="n"/>
            </a:pPr>
            <a:r>
              <a:rPr lang="zh-CN" b="0" strike="noStrike" spc="-1" dirty="0">
                <a:solidFill>
                  <a:srgbClr val="000000"/>
                </a:solidFill>
                <a:latin typeface="Arial"/>
                <a:ea typeface="微软雅黑"/>
              </a:rPr>
              <a:t>锂的脱出</a:t>
            </a:r>
            <a:r>
              <a:rPr lang="en-US" b="0" strike="noStrike" spc="-1" dirty="0">
                <a:solidFill>
                  <a:srgbClr val="000000"/>
                </a:solidFill>
                <a:latin typeface="Arial"/>
                <a:ea typeface="微软雅黑"/>
              </a:rPr>
              <a:t>-</a:t>
            </a:r>
            <a:r>
              <a:rPr lang="zh-CN" b="0" strike="noStrike" spc="-1" dirty="0">
                <a:solidFill>
                  <a:srgbClr val="000000"/>
                </a:solidFill>
                <a:latin typeface="Arial"/>
                <a:ea typeface="微软雅黑"/>
              </a:rPr>
              <a:t>沉积过程速度均一，无</a:t>
            </a:r>
            <a:r>
              <a:rPr lang="en-US" b="0" strike="noStrike" spc="-1" dirty="0">
                <a:solidFill>
                  <a:srgbClr val="000000"/>
                </a:solidFill>
                <a:latin typeface="Arial"/>
                <a:ea typeface="微软雅黑"/>
              </a:rPr>
              <a:t>V</a:t>
            </a:r>
            <a:r>
              <a:rPr lang="zh-CN" b="0" strike="noStrike" spc="-1" dirty="0">
                <a:solidFill>
                  <a:srgbClr val="000000"/>
                </a:solidFill>
                <a:latin typeface="Arial"/>
                <a:ea typeface="微软雅黑"/>
              </a:rPr>
              <a:t>型凹槽出现，锂的损失小；</a:t>
            </a:r>
            <a:endParaRPr lang="en-US" b="0" strike="noStrike" spc="-1" dirty="0">
              <a:latin typeface="Arial"/>
            </a:endParaRPr>
          </a:p>
          <a:p>
            <a:pPr marL="286110" indent="-285750">
              <a:lnSpc>
                <a:spcPct val="120000"/>
              </a:lnSpc>
              <a:buClr>
                <a:srgbClr val="000000"/>
              </a:buClr>
              <a:buFont typeface="Wingdings" panose="05000000000000000000" pitchFamily="2" charset="2"/>
              <a:buChar char="n"/>
            </a:pPr>
            <a:r>
              <a:rPr lang="zh-CN" b="0" strike="noStrike" spc="-1" dirty="0">
                <a:solidFill>
                  <a:srgbClr val="000000"/>
                </a:solidFill>
                <a:latin typeface="Arial"/>
                <a:ea typeface="微软雅黑"/>
              </a:rPr>
              <a:t>库伦效率达到</a:t>
            </a:r>
            <a:r>
              <a:rPr lang="en-US" b="0" strike="noStrike" spc="-1" dirty="0">
                <a:solidFill>
                  <a:srgbClr val="000000"/>
                </a:solidFill>
                <a:latin typeface="Arial"/>
                <a:ea typeface="微软雅黑"/>
              </a:rPr>
              <a:t>96%</a:t>
            </a:r>
            <a:r>
              <a:rPr lang="zh-CN" b="0" strike="noStrike" spc="-1" dirty="0">
                <a:solidFill>
                  <a:srgbClr val="000000"/>
                </a:solidFill>
                <a:latin typeface="Arial"/>
                <a:ea typeface="微软雅黑"/>
              </a:rPr>
              <a:t>，高于之前的</a:t>
            </a:r>
            <a:r>
              <a:rPr lang="en-US" b="0" strike="noStrike" spc="-1" dirty="0">
                <a:solidFill>
                  <a:srgbClr val="000000"/>
                </a:solidFill>
                <a:latin typeface="Arial"/>
                <a:ea typeface="微软雅黑"/>
              </a:rPr>
              <a:t>88%</a:t>
            </a:r>
            <a:r>
              <a:rPr lang="zh-CN" b="0" strike="noStrike" spc="-1" dirty="0">
                <a:solidFill>
                  <a:srgbClr val="000000"/>
                </a:solidFill>
                <a:latin typeface="Arial"/>
                <a:ea typeface="微软雅黑"/>
              </a:rPr>
              <a:t>；</a:t>
            </a:r>
            <a:endParaRPr lang="en-US" b="0" strike="noStrike" spc="-1" dirty="0">
              <a:latin typeface="Arial"/>
            </a:endParaRPr>
          </a:p>
          <a:p>
            <a:pPr marL="286110" indent="-285750">
              <a:lnSpc>
                <a:spcPct val="120000"/>
              </a:lnSpc>
              <a:buClr>
                <a:srgbClr val="000000"/>
              </a:buClr>
              <a:buFont typeface="Wingdings" panose="05000000000000000000" pitchFamily="2" charset="2"/>
              <a:buChar char="n"/>
            </a:pPr>
            <a:r>
              <a:rPr lang="zh-CN" b="0" strike="noStrike" spc="-1" dirty="0">
                <a:solidFill>
                  <a:srgbClr val="000000"/>
                </a:solidFill>
                <a:latin typeface="Arial"/>
                <a:ea typeface="微软雅黑"/>
              </a:rPr>
              <a:t>利用</a:t>
            </a:r>
            <a:r>
              <a:rPr lang="en-US" b="0" strike="noStrike" spc="-1" dirty="0">
                <a:solidFill>
                  <a:srgbClr val="000000"/>
                </a:solidFill>
                <a:latin typeface="Arial"/>
                <a:ea typeface="微软雅黑"/>
              </a:rPr>
              <a:t>SEI</a:t>
            </a:r>
            <a:r>
              <a:rPr lang="zh-CN" b="0" strike="noStrike" spc="-1" dirty="0">
                <a:solidFill>
                  <a:srgbClr val="000000"/>
                </a:solidFill>
                <a:latin typeface="Arial"/>
                <a:ea typeface="微软雅黑"/>
              </a:rPr>
              <a:t>加快离子传输的优点进行快速地锂脱出</a:t>
            </a:r>
            <a:r>
              <a:rPr lang="en-US" b="0" strike="noStrike" spc="-1" dirty="0">
                <a:solidFill>
                  <a:srgbClr val="000000"/>
                </a:solidFill>
                <a:latin typeface="Arial"/>
                <a:ea typeface="微软雅黑"/>
              </a:rPr>
              <a:t>-</a:t>
            </a:r>
            <a:r>
              <a:rPr lang="zh-CN" b="0" strike="noStrike" spc="-1" dirty="0">
                <a:solidFill>
                  <a:srgbClr val="000000"/>
                </a:solidFill>
                <a:latin typeface="Arial"/>
                <a:ea typeface="微软雅黑"/>
              </a:rPr>
              <a:t>沉积过程。</a:t>
            </a:r>
            <a:endParaRPr lang="en-US" b="0" strike="noStrike" spc="-1" dirty="0">
              <a:latin typeface="Arial"/>
            </a:endParaRPr>
          </a:p>
        </p:txBody>
      </p:sp>
      <p:sp>
        <p:nvSpPr>
          <p:cNvPr id="237" name="Line 2"/>
          <p:cNvSpPr/>
          <p:nvPr/>
        </p:nvSpPr>
        <p:spPr>
          <a:xfrm>
            <a:off x="0" y="833760"/>
            <a:ext cx="9158040" cy="0"/>
          </a:xfrm>
          <a:prstGeom prst="line">
            <a:avLst/>
          </a:prstGeom>
          <a:ln w="63500">
            <a:solidFill>
              <a:srgbClr val="0000CC"/>
            </a:solidFill>
            <a:round/>
          </a:ln>
        </p:spPr>
        <p:style>
          <a:lnRef idx="0">
            <a:scrgbClr r="0" g="0" b="0"/>
          </a:lnRef>
          <a:fillRef idx="0">
            <a:scrgbClr r="0" g="0" b="0"/>
          </a:fillRef>
          <a:effectRef idx="0">
            <a:scrgbClr r="0" g="0" b="0"/>
          </a:effectRef>
          <a:fontRef idx="minor"/>
        </p:style>
      </p:sp>
      <p:sp>
        <p:nvSpPr>
          <p:cNvPr id="238" name="CustomShape 3"/>
          <p:cNvSpPr/>
          <p:nvPr/>
        </p:nvSpPr>
        <p:spPr>
          <a:xfrm>
            <a:off x="0" y="158760"/>
            <a:ext cx="9143640" cy="67464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gn="ctr">
              <a:lnSpc>
                <a:spcPct val="90000"/>
              </a:lnSpc>
            </a:pPr>
            <a:r>
              <a:rPr lang="en-US" sz="3600" b="1" strike="noStrike" spc="-1">
                <a:solidFill>
                  <a:srgbClr val="3D3DE0"/>
                </a:solidFill>
                <a:latin typeface="Arial"/>
                <a:ea typeface="微软雅黑"/>
              </a:rPr>
              <a:t>Multilayer SEI</a:t>
            </a:r>
            <a:r>
              <a:rPr lang="zh-CN" sz="3600" b="1" strike="noStrike" spc="-1">
                <a:solidFill>
                  <a:srgbClr val="3D3DE0"/>
                </a:solidFill>
                <a:latin typeface="Arial"/>
                <a:ea typeface="微软雅黑"/>
              </a:rPr>
              <a:t>的优势</a:t>
            </a:r>
            <a:endParaRPr lang="en-US" sz="3600" b="0" strike="noStrike" spc="-1">
              <a:latin typeface="Arial"/>
            </a:endParaRPr>
          </a:p>
        </p:txBody>
      </p:sp>
      <p:sp>
        <p:nvSpPr>
          <p:cNvPr id="239" name="CustomShape 4"/>
          <p:cNvSpPr/>
          <p:nvPr/>
        </p:nvSpPr>
        <p:spPr>
          <a:xfrm>
            <a:off x="0" y="6428520"/>
            <a:ext cx="7381800" cy="30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400" b="0" strike="noStrike" spc="-1" dirty="0">
                <a:solidFill>
                  <a:srgbClr val="000000"/>
                </a:solidFill>
                <a:latin typeface="Arial"/>
                <a:ea typeface="微软雅黑"/>
              </a:rPr>
              <a:t>        </a:t>
            </a:r>
            <a:r>
              <a:rPr lang="it-IT" sz="1400" b="0" strike="noStrike" spc="-1" dirty="0">
                <a:solidFill>
                  <a:srgbClr val="000000"/>
                </a:solidFill>
                <a:latin typeface="Arial"/>
                <a:ea typeface="微软雅黑"/>
              </a:rPr>
              <a:t>Y. Z. Li, et al.</a:t>
            </a:r>
            <a:r>
              <a:rPr lang="en-US" sz="1400" b="0" i="1" strike="noStrike" spc="-1" dirty="0">
                <a:solidFill>
                  <a:srgbClr val="000000"/>
                </a:solidFill>
                <a:latin typeface="Arial"/>
                <a:ea typeface="微软雅黑"/>
              </a:rPr>
              <a:t> Joule </a:t>
            </a:r>
            <a:r>
              <a:rPr lang="en-US" sz="1400" b="1" strike="noStrike" spc="-1" dirty="0">
                <a:solidFill>
                  <a:srgbClr val="000000"/>
                </a:solidFill>
                <a:latin typeface="Arial"/>
                <a:ea typeface="微软雅黑"/>
              </a:rPr>
              <a:t>2018</a:t>
            </a:r>
            <a:r>
              <a:rPr lang="en-US" sz="1400" b="0" strike="noStrike" spc="-1" dirty="0">
                <a:solidFill>
                  <a:srgbClr val="000000"/>
                </a:solidFill>
                <a:latin typeface="Arial"/>
                <a:ea typeface="微软雅黑"/>
              </a:rPr>
              <a:t>, </a:t>
            </a:r>
            <a:r>
              <a:rPr lang="en-US" sz="1400" b="0" i="1" strike="noStrike" spc="-1" dirty="0">
                <a:solidFill>
                  <a:srgbClr val="000000"/>
                </a:solidFill>
                <a:latin typeface="Arial"/>
                <a:ea typeface="微软雅黑"/>
              </a:rPr>
              <a:t>2</a:t>
            </a:r>
            <a:r>
              <a:rPr lang="en-US" sz="1400" b="0" strike="noStrike" spc="-1" dirty="0">
                <a:solidFill>
                  <a:srgbClr val="000000"/>
                </a:solidFill>
                <a:latin typeface="Arial"/>
                <a:ea typeface="微软雅黑"/>
              </a:rPr>
              <a:t>, 2167-2177.</a:t>
            </a:r>
            <a:endParaRPr lang="en-US" sz="1400" b="0" strike="noStrike" spc="-1" dirty="0">
              <a:latin typeface="Arial"/>
            </a:endParaRPr>
          </a:p>
        </p:txBody>
      </p:sp>
      <p:sp>
        <p:nvSpPr>
          <p:cNvPr id="240" name="TextShape 5"/>
          <p:cNvSpPr txBox="1"/>
          <p:nvPr/>
        </p:nvSpPr>
        <p:spPr>
          <a:xfrm>
            <a:off x="6886800" y="6374160"/>
            <a:ext cx="2057040" cy="364680"/>
          </a:xfrm>
          <a:prstGeom prst="rect">
            <a:avLst/>
          </a:prstGeom>
          <a:noFill/>
          <a:ln w="0">
            <a:noFill/>
          </a:ln>
        </p:spPr>
        <p:txBody>
          <a:bodyPr anchor="ctr">
            <a:noAutofit/>
          </a:bodyPr>
          <a:lstStyle/>
          <a:p>
            <a:pPr algn="r">
              <a:lnSpc>
                <a:spcPct val="100000"/>
              </a:lnSpc>
            </a:pPr>
            <a:fld id="{0BAC42C3-73AB-4FDC-87CF-E12DAE5569E1}" type="slidenum">
              <a:rPr lang="en-US" sz="1400" b="0" strike="noStrike" spc="-1">
                <a:solidFill>
                  <a:srgbClr val="000000"/>
                </a:solidFill>
                <a:latin typeface="Arial"/>
                <a:ea typeface="微软雅黑"/>
              </a:rPr>
              <a:t>19</a:t>
            </a:fld>
            <a:endParaRPr lang="en-US" sz="1400" b="0" strike="noStrike" spc="-1">
              <a:latin typeface="Times New Roman"/>
            </a:endParaRPr>
          </a:p>
        </p:txBody>
      </p:sp>
      <p:pic>
        <p:nvPicPr>
          <p:cNvPr id="3" name="图片 2">
            <a:extLst>
              <a:ext uri="{FF2B5EF4-FFF2-40B4-BE49-F238E27FC236}">
                <a16:creationId xmlns:a16="http://schemas.microsoft.com/office/drawing/2014/main" id="{52E9DD1C-06F0-4342-8849-72FFAA589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580" y="1644884"/>
            <a:ext cx="8762914" cy="257452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Line 1"/>
          <p:cNvSpPr/>
          <p:nvPr/>
        </p:nvSpPr>
        <p:spPr>
          <a:xfrm>
            <a:off x="0" y="833760"/>
            <a:ext cx="9158040" cy="0"/>
          </a:xfrm>
          <a:prstGeom prst="line">
            <a:avLst/>
          </a:prstGeom>
          <a:ln w="63500">
            <a:solidFill>
              <a:srgbClr val="0000CC"/>
            </a:solidFill>
            <a:round/>
          </a:ln>
        </p:spPr>
        <p:style>
          <a:lnRef idx="0">
            <a:scrgbClr r="0" g="0" b="0"/>
          </a:lnRef>
          <a:fillRef idx="0">
            <a:scrgbClr r="0" g="0" b="0"/>
          </a:fillRef>
          <a:effectRef idx="0">
            <a:scrgbClr r="0" g="0" b="0"/>
          </a:effectRef>
          <a:fontRef idx="minor"/>
        </p:style>
      </p:sp>
      <p:sp>
        <p:nvSpPr>
          <p:cNvPr id="98" name="CustomShape 2"/>
          <p:cNvSpPr/>
          <p:nvPr/>
        </p:nvSpPr>
        <p:spPr>
          <a:xfrm>
            <a:off x="781200" y="1331640"/>
            <a:ext cx="4598280" cy="2375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285840" indent="-285480">
              <a:lnSpc>
                <a:spcPct val="150000"/>
              </a:lnSpc>
              <a:buClr>
                <a:srgbClr val="000000"/>
              </a:buClr>
              <a:buFont typeface="Wingdings" charset="2"/>
              <a:buChar char=""/>
            </a:pPr>
            <a:r>
              <a:rPr lang="zh-CN" sz="2000" b="0" strike="noStrike" spc="-1" dirty="0">
                <a:solidFill>
                  <a:srgbClr val="000000"/>
                </a:solidFill>
                <a:latin typeface="Arial"/>
                <a:ea typeface="微软雅黑"/>
              </a:rPr>
              <a:t>简介</a:t>
            </a:r>
            <a:endParaRPr lang="en-US" sz="2000" b="0" strike="noStrike" spc="-1" dirty="0">
              <a:latin typeface="Arial"/>
            </a:endParaRPr>
          </a:p>
          <a:p>
            <a:pPr marL="285840" indent="-285480">
              <a:lnSpc>
                <a:spcPct val="150000"/>
              </a:lnSpc>
              <a:buClr>
                <a:srgbClr val="000000"/>
              </a:buClr>
              <a:buFont typeface="Wingdings" charset="2"/>
              <a:buChar char=""/>
            </a:pPr>
            <a:r>
              <a:rPr lang="en-US" sz="2000" b="0" strike="noStrike" spc="-1" dirty="0">
                <a:solidFill>
                  <a:srgbClr val="000000"/>
                </a:solidFill>
                <a:latin typeface="Arial"/>
                <a:ea typeface="微软雅黑"/>
              </a:rPr>
              <a:t>SEI</a:t>
            </a:r>
            <a:r>
              <a:rPr lang="zh-CN" sz="2000" b="0" strike="noStrike" spc="-1" dirty="0">
                <a:solidFill>
                  <a:srgbClr val="000000"/>
                </a:solidFill>
                <a:latin typeface="Arial"/>
                <a:ea typeface="微软雅黑"/>
              </a:rPr>
              <a:t>的</a:t>
            </a:r>
            <a:r>
              <a:rPr lang="zh-CN" altLang="en-US" sz="2000" b="0" strike="noStrike" spc="-1" dirty="0">
                <a:solidFill>
                  <a:srgbClr val="000000"/>
                </a:solidFill>
                <a:latin typeface="Arial"/>
                <a:ea typeface="微软雅黑"/>
              </a:rPr>
              <a:t>动态</a:t>
            </a:r>
            <a:r>
              <a:rPr lang="zh-CN" sz="2000" b="0" strike="noStrike" spc="-1" dirty="0">
                <a:solidFill>
                  <a:srgbClr val="000000"/>
                </a:solidFill>
                <a:latin typeface="Arial"/>
                <a:ea typeface="微软雅黑"/>
              </a:rPr>
              <a:t>化学分辨表征</a:t>
            </a:r>
            <a:endParaRPr lang="en-US" sz="2000" b="0" strike="noStrike" spc="-1" dirty="0">
              <a:latin typeface="Arial"/>
            </a:endParaRPr>
          </a:p>
          <a:p>
            <a:pPr marL="285840" indent="-285480">
              <a:lnSpc>
                <a:spcPct val="150000"/>
              </a:lnSpc>
              <a:buClr>
                <a:srgbClr val="000000"/>
              </a:buClr>
              <a:buFont typeface="Wingdings" charset="2"/>
              <a:buChar char=""/>
            </a:pPr>
            <a:r>
              <a:rPr lang="en-US" sz="2000" b="0" strike="noStrike" spc="-1" dirty="0">
                <a:solidFill>
                  <a:srgbClr val="000000"/>
                </a:solidFill>
                <a:latin typeface="Arial"/>
                <a:ea typeface="微软雅黑"/>
              </a:rPr>
              <a:t>SEI</a:t>
            </a:r>
            <a:r>
              <a:rPr lang="zh-CN" sz="2000" b="0" strike="noStrike" spc="-1" dirty="0">
                <a:solidFill>
                  <a:srgbClr val="000000"/>
                </a:solidFill>
                <a:latin typeface="Arial"/>
                <a:ea typeface="微软雅黑"/>
              </a:rPr>
              <a:t>的空间分辨表征 </a:t>
            </a:r>
            <a:endParaRPr lang="en-US" sz="2000" b="0" strike="noStrike" spc="-1" dirty="0">
              <a:latin typeface="Arial"/>
            </a:endParaRPr>
          </a:p>
          <a:p>
            <a:pPr marL="285840" indent="-285480">
              <a:lnSpc>
                <a:spcPct val="150000"/>
              </a:lnSpc>
              <a:buClr>
                <a:srgbClr val="000000"/>
              </a:buClr>
              <a:buFont typeface="Wingdings" charset="2"/>
              <a:buChar char=""/>
            </a:pPr>
            <a:r>
              <a:rPr lang="zh-CN" sz="2000" b="0" strike="noStrike" spc="-1" dirty="0">
                <a:solidFill>
                  <a:srgbClr val="000000"/>
                </a:solidFill>
                <a:latin typeface="Arial"/>
                <a:ea typeface="微软雅黑"/>
              </a:rPr>
              <a:t>总结与展望</a:t>
            </a:r>
            <a:endParaRPr lang="en-US" sz="2000" b="0" strike="noStrike" spc="-1" dirty="0">
              <a:latin typeface="Arial"/>
            </a:endParaRPr>
          </a:p>
          <a:p>
            <a:pPr marL="285840" indent="-285480">
              <a:lnSpc>
                <a:spcPct val="150000"/>
              </a:lnSpc>
              <a:buClr>
                <a:srgbClr val="000000"/>
              </a:buClr>
              <a:buFont typeface="Wingdings" charset="2"/>
              <a:buChar char=""/>
            </a:pPr>
            <a:r>
              <a:rPr lang="zh-CN" sz="2000" b="0" strike="noStrike" spc="-1" dirty="0">
                <a:solidFill>
                  <a:srgbClr val="000000"/>
                </a:solidFill>
                <a:latin typeface="Arial"/>
                <a:ea typeface="微软雅黑"/>
              </a:rPr>
              <a:t>致谢</a:t>
            </a:r>
            <a:endParaRPr lang="en-US" sz="2000" b="0" strike="noStrike" spc="-1" dirty="0">
              <a:latin typeface="Arial"/>
            </a:endParaRPr>
          </a:p>
        </p:txBody>
      </p:sp>
      <p:sp>
        <p:nvSpPr>
          <p:cNvPr id="99" name="CustomShape 3"/>
          <p:cNvSpPr/>
          <p:nvPr/>
        </p:nvSpPr>
        <p:spPr>
          <a:xfrm>
            <a:off x="0" y="158760"/>
            <a:ext cx="9143640" cy="67464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gn="ctr">
              <a:lnSpc>
                <a:spcPct val="90000"/>
              </a:lnSpc>
            </a:pPr>
            <a:r>
              <a:rPr lang="zh-CN" sz="3600" b="1" strike="noStrike" spc="-1">
                <a:solidFill>
                  <a:srgbClr val="3D3DE0"/>
                </a:solidFill>
                <a:latin typeface="Arial"/>
                <a:ea typeface="微软雅黑"/>
              </a:rPr>
              <a:t>锂离子电池的</a:t>
            </a:r>
            <a:r>
              <a:rPr lang="en-US" sz="3600" b="1" strike="noStrike" spc="-1">
                <a:solidFill>
                  <a:srgbClr val="3D3DE0"/>
                </a:solidFill>
                <a:latin typeface="Arial"/>
                <a:ea typeface="微软雅黑"/>
              </a:rPr>
              <a:t>SEI</a:t>
            </a:r>
            <a:endParaRPr lang="en-US" sz="3600" b="0" strike="noStrike" spc="-1">
              <a:latin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CustomShape 1"/>
          <p:cNvSpPr/>
          <p:nvPr/>
        </p:nvSpPr>
        <p:spPr>
          <a:xfrm>
            <a:off x="2755169" y="6052279"/>
            <a:ext cx="3750129" cy="39468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286110" indent="-285750">
              <a:lnSpc>
                <a:spcPct val="120000"/>
              </a:lnSpc>
              <a:spcAft>
                <a:spcPts val="600"/>
              </a:spcAft>
              <a:buClr>
                <a:srgbClr val="000000"/>
              </a:buClr>
              <a:buFont typeface="Wingdings" panose="05000000000000000000" pitchFamily="2" charset="2"/>
              <a:buChar char="n"/>
            </a:pPr>
            <a:r>
              <a:rPr lang="zh-CN" altLang="en-US" spc="-1" dirty="0">
                <a:solidFill>
                  <a:srgbClr val="000000"/>
                </a:solidFill>
                <a:latin typeface="Arial"/>
                <a:ea typeface="微软雅黑"/>
              </a:rPr>
              <a:t>清晰看到</a:t>
            </a:r>
            <a:r>
              <a:rPr lang="en-US" altLang="zh-CN" spc="-1" dirty="0">
                <a:solidFill>
                  <a:srgbClr val="000000"/>
                </a:solidFill>
                <a:latin typeface="Arial"/>
                <a:ea typeface="微软雅黑"/>
              </a:rPr>
              <a:t>multilayer SEI</a:t>
            </a:r>
            <a:r>
              <a:rPr lang="zh-CN" altLang="en-US" spc="-1" dirty="0">
                <a:solidFill>
                  <a:srgbClr val="000000"/>
                </a:solidFill>
                <a:latin typeface="Arial"/>
                <a:ea typeface="微软雅黑"/>
              </a:rPr>
              <a:t>的结构</a:t>
            </a:r>
            <a:endParaRPr lang="en-US" b="0" strike="noStrike" spc="-1" dirty="0">
              <a:latin typeface="Arial"/>
            </a:endParaRPr>
          </a:p>
        </p:txBody>
      </p:sp>
      <p:sp>
        <p:nvSpPr>
          <p:cNvPr id="237" name="Line 2"/>
          <p:cNvSpPr/>
          <p:nvPr/>
        </p:nvSpPr>
        <p:spPr>
          <a:xfrm>
            <a:off x="0" y="833760"/>
            <a:ext cx="9158040" cy="0"/>
          </a:xfrm>
          <a:prstGeom prst="line">
            <a:avLst/>
          </a:prstGeom>
          <a:ln w="63500">
            <a:solidFill>
              <a:srgbClr val="0000CC"/>
            </a:solidFill>
            <a:round/>
          </a:ln>
        </p:spPr>
        <p:style>
          <a:lnRef idx="0">
            <a:scrgbClr r="0" g="0" b="0"/>
          </a:lnRef>
          <a:fillRef idx="0">
            <a:scrgbClr r="0" g="0" b="0"/>
          </a:fillRef>
          <a:effectRef idx="0">
            <a:scrgbClr r="0" g="0" b="0"/>
          </a:effectRef>
          <a:fontRef idx="minor"/>
        </p:style>
      </p:sp>
      <p:sp>
        <p:nvSpPr>
          <p:cNvPr id="238" name="CustomShape 3"/>
          <p:cNvSpPr/>
          <p:nvPr/>
        </p:nvSpPr>
        <p:spPr>
          <a:xfrm>
            <a:off x="0" y="158760"/>
            <a:ext cx="9143640" cy="67464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gn="ctr">
              <a:lnSpc>
                <a:spcPct val="90000"/>
              </a:lnSpc>
            </a:pPr>
            <a:r>
              <a:rPr lang="en-US" altLang="zh-CN" sz="3600" b="1" spc="-1" dirty="0">
                <a:solidFill>
                  <a:srgbClr val="3D3DE0"/>
                </a:solidFill>
                <a:ea typeface="微软雅黑"/>
              </a:rPr>
              <a:t>Cryo-EM</a:t>
            </a:r>
            <a:r>
              <a:rPr lang="zh-CN" altLang="en-US" sz="3600" b="1" spc="-1" dirty="0">
                <a:solidFill>
                  <a:srgbClr val="3D3DE0"/>
                </a:solidFill>
                <a:ea typeface="微软雅黑"/>
              </a:rPr>
              <a:t>高分辨图像</a:t>
            </a:r>
            <a:endParaRPr lang="en-US" altLang="zh-CN" sz="3600" spc="-1" dirty="0"/>
          </a:p>
        </p:txBody>
      </p:sp>
      <p:sp>
        <p:nvSpPr>
          <p:cNvPr id="239" name="CustomShape 4"/>
          <p:cNvSpPr/>
          <p:nvPr/>
        </p:nvSpPr>
        <p:spPr>
          <a:xfrm>
            <a:off x="0" y="6428520"/>
            <a:ext cx="7381800" cy="30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400" b="0" strike="noStrike" spc="-1" dirty="0">
                <a:solidFill>
                  <a:srgbClr val="000000"/>
                </a:solidFill>
                <a:latin typeface="Arial"/>
                <a:ea typeface="微软雅黑"/>
              </a:rPr>
              <a:t>        </a:t>
            </a:r>
            <a:r>
              <a:rPr lang="it-IT" sz="1400" b="0" strike="noStrike" spc="-1" dirty="0">
                <a:solidFill>
                  <a:srgbClr val="000000"/>
                </a:solidFill>
                <a:latin typeface="Arial"/>
                <a:ea typeface="微软雅黑"/>
              </a:rPr>
              <a:t>Y. Z. Li, et al.</a:t>
            </a:r>
            <a:r>
              <a:rPr lang="en-US" sz="1400" b="0" i="1" strike="noStrike" spc="-1" dirty="0">
                <a:solidFill>
                  <a:srgbClr val="000000"/>
                </a:solidFill>
                <a:latin typeface="Arial"/>
                <a:ea typeface="微软雅黑"/>
              </a:rPr>
              <a:t> Joule </a:t>
            </a:r>
            <a:r>
              <a:rPr lang="en-US" sz="1400" b="1" strike="noStrike" spc="-1" dirty="0">
                <a:solidFill>
                  <a:srgbClr val="000000"/>
                </a:solidFill>
                <a:latin typeface="Arial"/>
                <a:ea typeface="微软雅黑"/>
              </a:rPr>
              <a:t>2018</a:t>
            </a:r>
            <a:r>
              <a:rPr lang="en-US" sz="1400" b="0" strike="noStrike" spc="-1" dirty="0">
                <a:solidFill>
                  <a:srgbClr val="000000"/>
                </a:solidFill>
                <a:latin typeface="Arial"/>
                <a:ea typeface="微软雅黑"/>
              </a:rPr>
              <a:t>, </a:t>
            </a:r>
            <a:r>
              <a:rPr lang="en-US" sz="1400" b="0" i="1" strike="noStrike" spc="-1" dirty="0">
                <a:solidFill>
                  <a:srgbClr val="000000"/>
                </a:solidFill>
                <a:latin typeface="Arial"/>
                <a:ea typeface="微软雅黑"/>
              </a:rPr>
              <a:t>2</a:t>
            </a:r>
            <a:r>
              <a:rPr lang="en-US" sz="1400" b="0" strike="noStrike" spc="-1" dirty="0">
                <a:solidFill>
                  <a:srgbClr val="000000"/>
                </a:solidFill>
                <a:latin typeface="Arial"/>
                <a:ea typeface="微软雅黑"/>
              </a:rPr>
              <a:t>, 2167-2177.</a:t>
            </a:r>
            <a:endParaRPr lang="en-US" sz="1400" b="0" strike="noStrike" spc="-1" dirty="0">
              <a:latin typeface="Arial"/>
            </a:endParaRPr>
          </a:p>
        </p:txBody>
      </p:sp>
      <p:sp>
        <p:nvSpPr>
          <p:cNvPr id="240" name="TextShape 5"/>
          <p:cNvSpPr txBox="1"/>
          <p:nvPr/>
        </p:nvSpPr>
        <p:spPr>
          <a:xfrm>
            <a:off x="6886800" y="6374160"/>
            <a:ext cx="2057040" cy="364680"/>
          </a:xfrm>
          <a:prstGeom prst="rect">
            <a:avLst/>
          </a:prstGeom>
          <a:noFill/>
          <a:ln w="0">
            <a:noFill/>
          </a:ln>
        </p:spPr>
        <p:txBody>
          <a:bodyPr anchor="ctr">
            <a:noAutofit/>
          </a:bodyPr>
          <a:lstStyle/>
          <a:p>
            <a:pPr algn="r">
              <a:lnSpc>
                <a:spcPct val="100000"/>
              </a:lnSpc>
            </a:pPr>
            <a:fld id="{0BAC42C3-73AB-4FDC-87CF-E12DAE5569E1}" type="slidenum">
              <a:rPr lang="en-US" sz="1400" b="0" strike="noStrike" spc="-1">
                <a:solidFill>
                  <a:srgbClr val="000000"/>
                </a:solidFill>
                <a:latin typeface="Arial"/>
                <a:ea typeface="微软雅黑"/>
              </a:rPr>
              <a:t>20</a:t>
            </a:fld>
            <a:endParaRPr lang="en-US" sz="1400" b="0" strike="noStrike" spc="-1">
              <a:latin typeface="Times New Roman"/>
            </a:endParaRPr>
          </a:p>
        </p:txBody>
      </p:sp>
      <p:pic>
        <p:nvPicPr>
          <p:cNvPr id="4" name="图片 3">
            <a:extLst>
              <a:ext uri="{FF2B5EF4-FFF2-40B4-BE49-F238E27FC236}">
                <a16:creationId xmlns:a16="http://schemas.microsoft.com/office/drawing/2014/main" id="{C4811ADF-1273-424A-AE66-8C95C71284A5}"/>
              </a:ext>
            </a:extLst>
          </p:cNvPr>
          <p:cNvPicPr>
            <a:picLocks noChangeAspect="1"/>
          </p:cNvPicPr>
          <p:nvPr/>
        </p:nvPicPr>
        <p:blipFill rotWithShape="1">
          <a:blip r:embed="rId3">
            <a:extLst>
              <a:ext uri="{28A0092B-C50C-407E-A947-70E740481C1C}">
                <a14:useLocalDpi xmlns:a14="http://schemas.microsoft.com/office/drawing/2010/main" val="0"/>
              </a:ext>
            </a:extLst>
          </a:blip>
          <a:srcRect l="1247" t="1586" r="70506" b="75787"/>
          <a:stretch/>
        </p:blipFill>
        <p:spPr>
          <a:xfrm>
            <a:off x="773923" y="1038163"/>
            <a:ext cx="2410791" cy="1783448"/>
          </a:xfrm>
          <a:prstGeom prst="rect">
            <a:avLst/>
          </a:prstGeom>
        </p:spPr>
      </p:pic>
      <p:pic>
        <p:nvPicPr>
          <p:cNvPr id="10" name="图片 9">
            <a:extLst>
              <a:ext uri="{FF2B5EF4-FFF2-40B4-BE49-F238E27FC236}">
                <a16:creationId xmlns:a16="http://schemas.microsoft.com/office/drawing/2014/main" id="{7B623464-881E-4D0B-803A-9EB97B9BC13D}"/>
              </a:ext>
            </a:extLst>
          </p:cNvPr>
          <p:cNvPicPr>
            <a:picLocks noChangeAspect="1"/>
          </p:cNvPicPr>
          <p:nvPr/>
        </p:nvPicPr>
        <p:blipFill rotWithShape="1">
          <a:blip r:embed="rId3">
            <a:extLst>
              <a:ext uri="{28A0092B-C50C-407E-A947-70E740481C1C}">
                <a14:useLocalDpi xmlns:a14="http://schemas.microsoft.com/office/drawing/2010/main" val="0"/>
              </a:ext>
            </a:extLst>
          </a:blip>
          <a:srcRect l="1625" t="26123" r="69603" b="51745"/>
          <a:stretch/>
        </p:blipFill>
        <p:spPr>
          <a:xfrm>
            <a:off x="3375030" y="1038166"/>
            <a:ext cx="2510408" cy="1783441"/>
          </a:xfrm>
          <a:prstGeom prst="rect">
            <a:avLst/>
          </a:prstGeom>
        </p:spPr>
      </p:pic>
      <p:pic>
        <p:nvPicPr>
          <p:cNvPr id="11" name="图片 10">
            <a:extLst>
              <a:ext uri="{FF2B5EF4-FFF2-40B4-BE49-F238E27FC236}">
                <a16:creationId xmlns:a16="http://schemas.microsoft.com/office/drawing/2014/main" id="{CD0C82C1-569C-48E9-8D39-6B1EB6DA7C60}"/>
              </a:ext>
            </a:extLst>
          </p:cNvPr>
          <p:cNvPicPr>
            <a:picLocks noChangeAspect="1"/>
          </p:cNvPicPr>
          <p:nvPr/>
        </p:nvPicPr>
        <p:blipFill rotWithShape="1">
          <a:blip r:embed="rId3">
            <a:extLst>
              <a:ext uri="{28A0092B-C50C-407E-A947-70E740481C1C}">
                <a14:useLocalDpi xmlns:a14="http://schemas.microsoft.com/office/drawing/2010/main" val="0"/>
              </a:ext>
            </a:extLst>
          </a:blip>
          <a:srcRect t="51015" r="51606"/>
          <a:stretch/>
        </p:blipFill>
        <p:spPr>
          <a:xfrm>
            <a:off x="1039543" y="2963485"/>
            <a:ext cx="3323949" cy="3107232"/>
          </a:xfrm>
          <a:prstGeom prst="rect">
            <a:avLst/>
          </a:prstGeom>
        </p:spPr>
      </p:pic>
      <p:sp>
        <p:nvSpPr>
          <p:cNvPr id="7" name="矩形 6">
            <a:extLst>
              <a:ext uri="{FF2B5EF4-FFF2-40B4-BE49-F238E27FC236}">
                <a16:creationId xmlns:a16="http://schemas.microsoft.com/office/drawing/2014/main" id="{49F5B012-1016-46DF-A8ED-E8D18195B45C}"/>
              </a:ext>
            </a:extLst>
          </p:cNvPr>
          <p:cNvSpPr/>
          <p:nvPr/>
        </p:nvSpPr>
        <p:spPr>
          <a:xfrm>
            <a:off x="6084077" y="1439906"/>
            <a:ext cx="4572000" cy="805477"/>
          </a:xfrm>
          <a:prstGeom prst="rect">
            <a:avLst/>
          </a:prstGeom>
        </p:spPr>
        <p:txBody>
          <a:bodyPr>
            <a:spAutoFit/>
          </a:bodyPr>
          <a:lstStyle/>
          <a:p>
            <a:pPr marL="286110" indent="-285750">
              <a:lnSpc>
                <a:spcPct val="120000"/>
              </a:lnSpc>
              <a:spcAft>
                <a:spcPts val="600"/>
              </a:spcAft>
              <a:buClr>
                <a:srgbClr val="000000"/>
              </a:buClr>
              <a:buFont typeface="Wingdings" panose="05000000000000000000" pitchFamily="2" charset="2"/>
              <a:buChar char="n"/>
            </a:pPr>
            <a:r>
              <a:rPr lang="zh-CN" altLang="en-US" spc="-1" dirty="0">
                <a:solidFill>
                  <a:srgbClr val="000000"/>
                </a:solidFill>
                <a:ea typeface="微软雅黑"/>
              </a:rPr>
              <a:t>无失去活性的</a:t>
            </a:r>
            <a:r>
              <a:rPr lang="zh-CN" altLang="zh-CN" spc="-1" dirty="0">
                <a:solidFill>
                  <a:srgbClr val="000000"/>
                </a:solidFill>
                <a:ea typeface="微软雅黑"/>
              </a:rPr>
              <a:t>锂</a:t>
            </a:r>
            <a:endParaRPr lang="en-US" altLang="zh-CN" spc="-1" dirty="0"/>
          </a:p>
          <a:p>
            <a:pPr marL="286110" indent="-285750">
              <a:lnSpc>
                <a:spcPct val="120000"/>
              </a:lnSpc>
              <a:spcAft>
                <a:spcPts val="600"/>
              </a:spcAft>
              <a:buClr>
                <a:srgbClr val="000000"/>
              </a:buClr>
              <a:buFont typeface="Wingdings" panose="05000000000000000000" pitchFamily="2" charset="2"/>
              <a:buChar char="n"/>
            </a:pPr>
            <a:r>
              <a:rPr lang="zh-CN" altLang="en-US" spc="-1" dirty="0">
                <a:solidFill>
                  <a:srgbClr val="000000"/>
                </a:solidFill>
                <a:ea typeface="微软雅黑"/>
              </a:rPr>
              <a:t>锂脱出过程均一</a:t>
            </a:r>
            <a:endParaRPr lang="en-US" altLang="zh-CN" spc="-1" dirty="0"/>
          </a:p>
        </p:txBody>
      </p:sp>
      <p:pic>
        <p:nvPicPr>
          <p:cNvPr id="9" name="图片 8">
            <a:extLst>
              <a:ext uri="{FF2B5EF4-FFF2-40B4-BE49-F238E27FC236}">
                <a16:creationId xmlns:a16="http://schemas.microsoft.com/office/drawing/2014/main" id="{1274151B-0421-40B4-BD47-3A9F492AD69A}"/>
              </a:ext>
            </a:extLst>
          </p:cNvPr>
          <p:cNvPicPr>
            <a:picLocks noChangeAspect="1"/>
          </p:cNvPicPr>
          <p:nvPr/>
        </p:nvPicPr>
        <p:blipFill rotWithShape="1">
          <a:blip r:embed="rId3">
            <a:extLst>
              <a:ext uri="{28A0092B-C50C-407E-A947-70E740481C1C}">
                <a14:useLocalDpi xmlns:a14="http://schemas.microsoft.com/office/drawing/2010/main" val="0"/>
              </a:ext>
            </a:extLst>
          </a:blip>
          <a:srcRect l="51697" t="50735"/>
          <a:stretch/>
        </p:blipFill>
        <p:spPr>
          <a:xfrm>
            <a:off x="4434248" y="2963482"/>
            <a:ext cx="3299657" cy="3108025"/>
          </a:xfrm>
          <a:prstGeom prst="rect">
            <a:avLst/>
          </a:prstGeom>
        </p:spPr>
      </p:pic>
    </p:spTree>
    <p:extLst>
      <p:ext uri="{BB962C8B-B14F-4D97-AF65-F5344CB8AC3E}">
        <p14:creationId xmlns:p14="http://schemas.microsoft.com/office/powerpoint/2010/main" val="2109955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Line 1"/>
          <p:cNvSpPr/>
          <p:nvPr/>
        </p:nvSpPr>
        <p:spPr>
          <a:xfrm>
            <a:off x="0" y="833760"/>
            <a:ext cx="9158040" cy="0"/>
          </a:xfrm>
          <a:prstGeom prst="line">
            <a:avLst/>
          </a:prstGeom>
          <a:ln w="63500">
            <a:solidFill>
              <a:srgbClr val="0000CC"/>
            </a:solidFill>
            <a:round/>
          </a:ln>
        </p:spPr>
        <p:style>
          <a:lnRef idx="0">
            <a:scrgbClr r="0" g="0" b="0"/>
          </a:lnRef>
          <a:fillRef idx="0">
            <a:scrgbClr r="0" g="0" b="0"/>
          </a:fillRef>
          <a:effectRef idx="0">
            <a:scrgbClr r="0" g="0" b="0"/>
          </a:effectRef>
          <a:fontRef idx="minor"/>
        </p:style>
      </p:sp>
      <p:sp>
        <p:nvSpPr>
          <p:cNvPr id="242" name="CustomShape 2"/>
          <p:cNvSpPr/>
          <p:nvPr/>
        </p:nvSpPr>
        <p:spPr>
          <a:xfrm>
            <a:off x="781200" y="1331640"/>
            <a:ext cx="4598280" cy="2375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285840" indent="-285480">
              <a:lnSpc>
                <a:spcPct val="150000"/>
              </a:lnSpc>
              <a:buClr>
                <a:srgbClr val="BFBFBF"/>
              </a:buClr>
              <a:buFont typeface="Wingdings" charset="2"/>
              <a:buChar char=""/>
            </a:pPr>
            <a:r>
              <a:rPr lang="zh-CN" sz="2000" b="0" strike="noStrike" spc="-1" dirty="0">
                <a:solidFill>
                  <a:srgbClr val="BFBFBF"/>
                </a:solidFill>
                <a:latin typeface="Arial"/>
                <a:ea typeface="微软雅黑"/>
              </a:rPr>
              <a:t>简介</a:t>
            </a:r>
            <a:endParaRPr lang="en-US" sz="2000" b="0" strike="noStrike" spc="-1" dirty="0">
              <a:latin typeface="Arial"/>
            </a:endParaRPr>
          </a:p>
          <a:p>
            <a:pPr marL="285840" indent="-285480">
              <a:lnSpc>
                <a:spcPct val="150000"/>
              </a:lnSpc>
              <a:buClr>
                <a:srgbClr val="BFBFBF"/>
              </a:buClr>
              <a:buFont typeface="Wingdings" charset="2"/>
              <a:buChar char=""/>
            </a:pPr>
            <a:r>
              <a:rPr lang="en-US" sz="2000" b="0" strike="noStrike" spc="-1" dirty="0">
                <a:solidFill>
                  <a:srgbClr val="BFBFBF"/>
                </a:solidFill>
                <a:latin typeface="Arial"/>
                <a:ea typeface="微软雅黑"/>
              </a:rPr>
              <a:t>SEI</a:t>
            </a:r>
            <a:r>
              <a:rPr lang="zh-CN" sz="2000" b="0" strike="noStrike" spc="-1" dirty="0">
                <a:solidFill>
                  <a:srgbClr val="BFBFBF"/>
                </a:solidFill>
                <a:latin typeface="Arial"/>
                <a:ea typeface="微软雅黑"/>
              </a:rPr>
              <a:t>的</a:t>
            </a:r>
            <a:r>
              <a:rPr lang="zh-CN" altLang="en-US" sz="2000" b="0" strike="noStrike" spc="-1" dirty="0">
                <a:solidFill>
                  <a:srgbClr val="BFBFBF"/>
                </a:solidFill>
                <a:latin typeface="Arial"/>
                <a:ea typeface="微软雅黑"/>
              </a:rPr>
              <a:t>动态</a:t>
            </a:r>
            <a:r>
              <a:rPr lang="zh-CN" sz="2000" b="0" strike="noStrike" spc="-1" dirty="0">
                <a:solidFill>
                  <a:srgbClr val="BFBFBF"/>
                </a:solidFill>
                <a:latin typeface="Arial"/>
                <a:ea typeface="微软雅黑"/>
              </a:rPr>
              <a:t>化学分辨表征</a:t>
            </a:r>
            <a:endParaRPr lang="en-US" sz="2000" b="0" strike="noStrike" spc="-1" dirty="0">
              <a:latin typeface="Arial"/>
            </a:endParaRPr>
          </a:p>
          <a:p>
            <a:pPr marL="285840" indent="-285480">
              <a:lnSpc>
                <a:spcPct val="150000"/>
              </a:lnSpc>
              <a:buClr>
                <a:srgbClr val="BFBFBF"/>
              </a:buClr>
              <a:buFont typeface="Wingdings" charset="2"/>
              <a:buChar char=""/>
            </a:pPr>
            <a:r>
              <a:rPr lang="en-US" sz="2000" b="0" strike="noStrike" spc="-1" dirty="0">
                <a:solidFill>
                  <a:srgbClr val="BFBFBF"/>
                </a:solidFill>
                <a:latin typeface="Arial"/>
                <a:ea typeface="微软雅黑"/>
              </a:rPr>
              <a:t>SEI</a:t>
            </a:r>
            <a:r>
              <a:rPr lang="zh-CN" sz="2000" b="0" strike="noStrike" spc="-1" dirty="0">
                <a:solidFill>
                  <a:srgbClr val="BFBFBF"/>
                </a:solidFill>
                <a:latin typeface="Arial"/>
                <a:ea typeface="微软雅黑"/>
              </a:rPr>
              <a:t>的空间分辨表征 </a:t>
            </a:r>
            <a:endParaRPr lang="en-US" sz="2000" b="0" strike="noStrike" spc="-1" dirty="0">
              <a:latin typeface="Arial"/>
            </a:endParaRPr>
          </a:p>
          <a:p>
            <a:pPr marL="285840" indent="-285480">
              <a:lnSpc>
                <a:spcPct val="150000"/>
              </a:lnSpc>
              <a:buClr>
                <a:srgbClr val="000000"/>
              </a:buClr>
              <a:buFont typeface="Wingdings" charset="2"/>
              <a:buChar char=""/>
            </a:pPr>
            <a:r>
              <a:rPr lang="zh-CN" sz="2000" b="0" strike="noStrike" spc="-1" dirty="0">
                <a:solidFill>
                  <a:srgbClr val="000000"/>
                </a:solidFill>
                <a:latin typeface="Arial"/>
                <a:ea typeface="微软雅黑"/>
              </a:rPr>
              <a:t>总结与展望</a:t>
            </a:r>
            <a:endParaRPr lang="en-US" sz="2000" b="0" strike="noStrike" spc="-1" dirty="0">
              <a:latin typeface="Arial"/>
            </a:endParaRPr>
          </a:p>
          <a:p>
            <a:pPr marL="285840" indent="-285480">
              <a:lnSpc>
                <a:spcPct val="150000"/>
              </a:lnSpc>
              <a:buClr>
                <a:srgbClr val="BFBFBF"/>
              </a:buClr>
              <a:buFont typeface="Wingdings" charset="2"/>
              <a:buChar char=""/>
            </a:pPr>
            <a:r>
              <a:rPr lang="zh-CN" sz="2000" b="0" strike="noStrike" spc="-1" dirty="0">
                <a:solidFill>
                  <a:srgbClr val="BFBFBF"/>
                </a:solidFill>
                <a:latin typeface="Arial"/>
                <a:ea typeface="微软雅黑"/>
              </a:rPr>
              <a:t>参考文献及致谢</a:t>
            </a:r>
            <a:endParaRPr lang="en-US" sz="2000" b="0" strike="noStrike" spc="-1" dirty="0">
              <a:latin typeface="Arial"/>
            </a:endParaRPr>
          </a:p>
        </p:txBody>
      </p:sp>
      <p:sp>
        <p:nvSpPr>
          <p:cNvPr id="243" name="CustomShape 3"/>
          <p:cNvSpPr/>
          <p:nvPr/>
        </p:nvSpPr>
        <p:spPr>
          <a:xfrm>
            <a:off x="0" y="158760"/>
            <a:ext cx="9143640" cy="67464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gn="ctr">
              <a:lnSpc>
                <a:spcPct val="90000"/>
              </a:lnSpc>
            </a:pPr>
            <a:r>
              <a:rPr lang="zh-CN" sz="3600" b="1" strike="noStrike" spc="-1">
                <a:solidFill>
                  <a:srgbClr val="3D3DE0"/>
                </a:solidFill>
                <a:latin typeface="Arial"/>
                <a:ea typeface="微软雅黑"/>
              </a:rPr>
              <a:t>锂离子电池的</a:t>
            </a:r>
            <a:r>
              <a:rPr lang="en-US" sz="3600" b="1" strike="noStrike" spc="-1">
                <a:solidFill>
                  <a:srgbClr val="3D3DE0"/>
                </a:solidFill>
                <a:latin typeface="Arial"/>
                <a:ea typeface="微软雅黑"/>
              </a:rPr>
              <a:t>SEI</a:t>
            </a:r>
            <a:endParaRPr lang="en-US" sz="3600" b="0" strike="noStrike" spc="-1">
              <a:latin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CustomShape 1"/>
          <p:cNvSpPr/>
          <p:nvPr/>
        </p:nvSpPr>
        <p:spPr>
          <a:xfrm>
            <a:off x="972000" y="1772280"/>
            <a:ext cx="7542720" cy="516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285840" indent="-285480">
              <a:lnSpc>
                <a:spcPct val="150000"/>
              </a:lnSpc>
              <a:buClr>
                <a:srgbClr val="000000"/>
              </a:buClr>
              <a:buFont typeface="Wingdings" charset="2"/>
              <a:buChar char=""/>
            </a:pPr>
            <a:r>
              <a:rPr lang="en-US" sz="1800" b="0" strike="noStrike" spc="-1">
                <a:solidFill>
                  <a:srgbClr val="000000"/>
                </a:solidFill>
                <a:latin typeface="Arial"/>
                <a:ea typeface="微软雅黑"/>
              </a:rPr>
              <a:t>SEI</a:t>
            </a:r>
            <a:r>
              <a:rPr lang="zh-CN" sz="1800" b="0" strike="noStrike" spc="-1">
                <a:solidFill>
                  <a:srgbClr val="000000"/>
                </a:solidFill>
                <a:latin typeface="Arial"/>
                <a:ea typeface="微软雅黑"/>
              </a:rPr>
              <a:t>是</a:t>
            </a:r>
            <a:r>
              <a:rPr lang="zh-CN" sz="1800" b="0" strike="noStrike" spc="-1">
                <a:solidFill>
                  <a:srgbClr val="FF0000"/>
                </a:solidFill>
                <a:latin typeface="Arial"/>
                <a:ea typeface="微软雅黑"/>
              </a:rPr>
              <a:t>覆盖于电极材料表面的钝化层</a:t>
            </a:r>
            <a:endParaRPr lang="en-US" sz="1800" b="0" strike="noStrike" spc="-1">
              <a:latin typeface="Arial"/>
            </a:endParaRPr>
          </a:p>
          <a:p>
            <a:pPr marL="285840" indent="-285480">
              <a:lnSpc>
                <a:spcPct val="150000"/>
              </a:lnSpc>
              <a:buClr>
                <a:srgbClr val="000000"/>
              </a:buClr>
              <a:buFont typeface="Wingdings" charset="2"/>
              <a:buChar char=""/>
            </a:pPr>
            <a:r>
              <a:rPr lang="zh-CN" sz="1800" b="0" strike="noStrike" spc="-1">
                <a:solidFill>
                  <a:srgbClr val="000000"/>
                </a:solidFill>
                <a:latin typeface="Arial"/>
                <a:ea typeface="微软雅黑"/>
              </a:rPr>
              <a:t>分为</a:t>
            </a:r>
            <a:r>
              <a:rPr lang="zh-CN" sz="1800" b="0" strike="noStrike" spc="-1">
                <a:solidFill>
                  <a:srgbClr val="FF0000"/>
                </a:solidFill>
                <a:latin typeface="Arial"/>
                <a:ea typeface="微软雅黑"/>
              </a:rPr>
              <a:t>马赛克型</a:t>
            </a:r>
            <a:r>
              <a:rPr lang="en-US" sz="1800" b="0" strike="noStrike" spc="-1">
                <a:solidFill>
                  <a:srgbClr val="000000"/>
                </a:solidFill>
                <a:latin typeface="Arial"/>
                <a:ea typeface="微软雅黑"/>
              </a:rPr>
              <a:t>(Mosaic SEI)</a:t>
            </a:r>
            <a:r>
              <a:rPr lang="zh-CN" sz="1800" b="0" strike="noStrike" spc="-1">
                <a:solidFill>
                  <a:srgbClr val="000000"/>
                </a:solidFill>
                <a:latin typeface="Arial"/>
                <a:ea typeface="微软雅黑"/>
              </a:rPr>
              <a:t>和</a:t>
            </a:r>
            <a:r>
              <a:rPr lang="zh-CN" sz="1800" b="0" strike="noStrike" spc="-1">
                <a:solidFill>
                  <a:srgbClr val="FF0000"/>
                </a:solidFill>
                <a:latin typeface="Arial"/>
                <a:ea typeface="微软雅黑"/>
              </a:rPr>
              <a:t>多层型</a:t>
            </a:r>
            <a:r>
              <a:rPr lang="en-US" sz="1800" b="0" strike="noStrike" spc="-1">
                <a:solidFill>
                  <a:srgbClr val="000000"/>
                </a:solidFill>
                <a:latin typeface="Arial"/>
                <a:ea typeface="微软雅黑"/>
              </a:rPr>
              <a:t>(Multilayer SEI)</a:t>
            </a:r>
            <a:endParaRPr lang="en-US" sz="1800" b="0" strike="noStrike" spc="-1">
              <a:latin typeface="Arial"/>
            </a:endParaRPr>
          </a:p>
          <a:p>
            <a:pPr marL="285840" indent="-285480">
              <a:lnSpc>
                <a:spcPct val="150000"/>
              </a:lnSpc>
              <a:buClr>
                <a:srgbClr val="000000"/>
              </a:buClr>
              <a:buFont typeface="Wingdings" charset="2"/>
              <a:buChar char=""/>
            </a:pPr>
            <a:r>
              <a:rPr lang="zh-CN" sz="1800" b="0" strike="noStrike" spc="-1">
                <a:solidFill>
                  <a:srgbClr val="000000"/>
                </a:solidFill>
                <a:latin typeface="Arial"/>
                <a:ea typeface="微软雅黑"/>
              </a:rPr>
              <a:t>使用</a:t>
            </a:r>
            <a:r>
              <a:rPr lang="en-US" sz="1800" b="0" strike="noStrike" spc="-1">
                <a:solidFill>
                  <a:srgbClr val="3D3DE0"/>
                </a:solidFill>
                <a:latin typeface="Arial"/>
                <a:ea typeface="微软雅黑"/>
              </a:rPr>
              <a:t>SIMS</a:t>
            </a:r>
            <a:r>
              <a:rPr lang="zh-CN" sz="1800" b="0" strike="noStrike" spc="-1">
                <a:solidFill>
                  <a:srgbClr val="000000"/>
                </a:solidFill>
                <a:latin typeface="Arial"/>
                <a:ea typeface="微软雅黑"/>
              </a:rPr>
              <a:t>可追踪</a:t>
            </a:r>
            <a:r>
              <a:rPr lang="en-US" sz="1800" b="0" strike="noStrike" spc="-1">
                <a:solidFill>
                  <a:srgbClr val="000000"/>
                </a:solidFill>
                <a:latin typeface="Arial"/>
                <a:ea typeface="微软雅黑"/>
              </a:rPr>
              <a:t>SEI</a:t>
            </a:r>
            <a:r>
              <a:rPr lang="zh-CN" sz="1800" b="0" strike="noStrike" spc="-1">
                <a:solidFill>
                  <a:srgbClr val="000000"/>
                </a:solidFill>
                <a:latin typeface="Arial"/>
                <a:ea typeface="微软雅黑"/>
              </a:rPr>
              <a:t>形成过程中</a:t>
            </a:r>
            <a:r>
              <a:rPr lang="zh-CN" sz="1800" b="0" strike="noStrike" spc="-1">
                <a:solidFill>
                  <a:srgbClr val="3D3DE0"/>
                </a:solidFill>
                <a:latin typeface="Arial"/>
                <a:ea typeface="微软雅黑"/>
              </a:rPr>
              <a:t>不同层</a:t>
            </a:r>
            <a:r>
              <a:rPr lang="zh-CN" sz="1800" b="0" strike="noStrike" spc="-1">
                <a:solidFill>
                  <a:srgbClr val="000000"/>
                </a:solidFill>
                <a:latin typeface="Arial"/>
                <a:ea typeface="微软雅黑"/>
              </a:rPr>
              <a:t>的化学变化</a:t>
            </a:r>
            <a:endParaRPr lang="en-US" sz="1800" b="0" strike="noStrike" spc="-1">
              <a:latin typeface="Arial"/>
            </a:endParaRPr>
          </a:p>
          <a:p>
            <a:pPr marL="285840" indent="-285480">
              <a:lnSpc>
                <a:spcPct val="150000"/>
              </a:lnSpc>
              <a:buClr>
                <a:srgbClr val="000000"/>
              </a:buClr>
              <a:buFont typeface="Wingdings" charset="2"/>
              <a:buChar char=""/>
            </a:pPr>
            <a:r>
              <a:rPr lang="zh-CN" sz="1800" b="0" strike="noStrike" spc="-1">
                <a:solidFill>
                  <a:srgbClr val="000000"/>
                </a:solidFill>
                <a:latin typeface="Arial"/>
                <a:ea typeface="微软雅黑"/>
              </a:rPr>
              <a:t>使用</a:t>
            </a:r>
            <a:r>
              <a:rPr lang="en-US" sz="1800" b="0" strike="noStrike" spc="-1">
                <a:solidFill>
                  <a:srgbClr val="3D3DE0"/>
                </a:solidFill>
                <a:latin typeface="Arial"/>
                <a:ea typeface="微软雅黑"/>
              </a:rPr>
              <a:t>cryo-EM</a:t>
            </a:r>
            <a:r>
              <a:rPr lang="zh-CN" sz="1800" b="0" strike="noStrike" spc="-1">
                <a:solidFill>
                  <a:srgbClr val="000000"/>
                </a:solidFill>
                <a:latin typeface="Arial"/>
                <a:ea typeface="微软雅黑"/>
              </a:rPr>
              <a:t>可对</a:t>
            </a:r>
            <a:r>
              <a:rPr lang="en-US" sz="1800" b="0" strike="noStrike" spc="-1">
                <a:solidFill>
                  <a:srgbClr val="000000"/>
                </a:solidFill>
                <a:latin typeface="Arial"/>
                <a:ea typeface="微软雅黑"/>
              </a:rPr>
              <a:t>SEI</a:t>
            </a:r>
            <a:r>
              <a:rPr lang="zh-CN" sz="1800" b="0" strike="noStrike" spc="-1">
                <a:solidFill>
                  <a:srgbClr val="000000"/>
                </a:solidFill>
                <a:latin typeface="Arial"/>
                <a:ea typeface="微软雅黑"/>
              </a:rPr>
              <a:t>进行</a:t>
            </a:r>
            <a:r>
              <a:rPr lang="zh-CN" sz="1800" b="0" strike="noStrike" spc="-1">
                <a:solidFill>
                  <a:srgbClr val="3D3DE0"/>
                </a:solidFill>
                <a:latin typeface="Arial"/>
                <a:ea typeface="微软雅黑"/>
              </a:rPr>
              <a:t>高分辨</a:t>
            </a:r>
            <a:r>
              <a:rPr lang="zh-CN" sz="1800" b="0" strike="noStrike" spc="-1">
                <a:solidFill>
                  <a:srgbClr val="000000"/>
                </a:solidFill>
                <a:latin typeface="Arial"/>
                <a:ea typeface="微软雅黑"/>
              </a:rPr>
              <a:t>空间表征，明晰其对电池性能的影响</a:t>
            </a: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marL="285840" indent="-285480">
              <a:lnSpc>
                <a:spcPct val="150000"/>
              </a:lnSpc>
              <a:buClr>
                <a:srgbClr val="000000"/>
              </a:buClr>
              <a:buFont typeface="Wingdings" charset="2"/>
              <a:buChar char=""/>
            </a:pPr>
            <a:r>
              <a:rPr lang="zh-CN" sz="1800" b="0" strike="noStrike" spc="-1">
                <a:solidFill>
                  <a:srgbClr val="000000"/>
                </a:solidFill>
                <a:latin typeface="Arial"/>
                <a:ea typeface="微软雅黑"/>
              </a:rPr>
              <a:t>原位观测</a:t>
            </a:r>
            <a:r>
              <a:rPr lang="en-US" sz="1800" b="0" strike="noStrike" spc="-1">
                <a:solidFill>
                  <a:srgbClr val="000000"/>
                </a:solidFill>
                <a:latin typeface="Arial"/>
                <a:ea typeface="微软雅黑"/>
              </a:rPr>
              <a:t>SEI</a:t>
            </a:r>
            <a:r>
              <a:rPr lang="zh-CN" sz="1800" b="0" strike="noStrike" spc="-1">
                <a:solidFill>
                  <a:srgbClr val="000000"/>
                </a:solidFill>
                <a:latin typeface="Arial"/>
                <a:ea typeface="微软雅黑"/>
              </a:rPr>
              <a:t>的形成</a:t>
            </a:r>
            <a:endParaRPr lang="en-US" sz="1800" b="0" strike="noStrike" spc="-1">
              <a:latin typeface="Arial"/>
            </a:endParaRPr>
          </a:p>
          <a:p>
            <a:pPr marL="285840" indent="-285480">
              <a:lnSpc>
                <a:spcPct val="150000"/>
              </a:lnSpc>
              <a:buClr>
                <a:srgbClr val="000000"/>
              </a:buClr>
              <a:buFont typeface="Wingdings" charset="2"/>
              <a:buChar char=""/>
            </a:pPr>
            <a:r>
              <a:rPr lang="en-US" sz="1800" b="0" strike="noStrike" spc="-1">
                <a:solidFill>
                  <a:srgbClr val="000000"/>
                </a:solidFill>
                <a:latin typeface="Arial"/>
                <a:ea typeface="微软雅黑"/>
              </a:rPr>
              <a:t>Outer SEI</a:t>
            </a:r>
            <a:r>
              <a:rPr lang="zh-CN" sz="1800" b="0" strike="noStrike" spc="-1">
                <a:solidFill>
                  <a:srgbClr val="000000"/>
                </a:solidFill>
                <a:latin typeface="Arial"/>
                <a:ea typeface="微软雅黑"/>
              </a:rPr>
              <a:t>的成分</a:t>
            </a:r>
            <a:endParaRPr lang="en-US" sz="1800" b="0" strike="noStrike" spc="-1">
              <a:latin typeface="Arial"/>
            </a:endParaRPr>
          </a:p>
          <a:p>
            <a:pPr marL="285840" indent="-285480">
              <a:lnSpc>
                <a:spcPct val="150000"/>
              </a:lnSpc>
              <a:buClr>
                <a:srgbClr val="000000"/>
              </a:buClr>
              <a:buFont typeface="Wingdings" charset="2"/>
              <a:buChar char=""/>
            </a:pPr>
            <a:r>
              <a:rPr lang="en-US" sz="1800" b="0" strike="noStrike" spc="-1">
                <a:solidFill>
                  <a:srgbClr val="000000"/>
                </a:solidFill>
                <a:latin typeface="Arial"/>
                <a:ea typeface="微软雅黑"/>
              </a:rPr>
              <a:t>SEI</a:t>
            </a:r>
            <a:r>
              <a:rPr lang="zh-CN" sz="1800" b="0" strike="noStrike" spc="-1">
                <a:solidFill>
                  <a:srgbClr val="000000"/>
                </a:solidFill>
                <a:latin typeface="Arial"/>
                <a:ea typeface="微软雅黑"/>
              </a:rPr>
              <a:t>的演化机理</a:t>
            </a:r>
            <a:endParaRPr lang="en-US" sz="1800" b="0" strike="noStrike" spc="-1">
              <a:latin typeface="Arial"/>
            </a:endParaRPr>
          </a:p>
          <a:p>
            <a:pPr marL="285840" indent="-285480">
              <a:lnSpc>
                <a:spcPct val="150000"/>
              </a:lnSpc>
              <a:buClr>
                <a:srgbClr val="000000"/>
              </a:buClr>
              <a:buFont typeface="Wingdings" charset="2"/>
              <a:buChar char=""/>
            </a:pPr>
            <a:r>
              <a:rPr lang="en-US" sz="1800" b="0" strike="noStrike" spc="-1">
                <a:solidFill>
                  <a:srgbClr val="000000"/>
                </a:solidFill>
                <a:latin typeface="Arial"/>
                <a:ea typeface="微软雅黑"/>
              </a:rPr>
              <a:t>SEI</a:t>
            </a:r>
            <a:r>
              <a:rPr lang="zh-CN" sz="1800" b="0" strike="noStrike" spc="-1">
                <a:solidFill>
                  <a:srgbClr val="000000"/>
                </a:solidFill>
                <a:latin typeface="Arial"/>
                <a:ea typeface="微软雅黑"/>
              </a:rPr>
              <a:t>结构的精确调控</a:t>
            </a:r>
            <a:endParaRPr lang="en-US" sz="1800" b="0" strike="noStrike" spc="-1">
              <a:latin typeface="Arial"/>
            </a:endParaRPr>
          </a:p>
          <a:p>
            <a:pPr>
              <a:lnSpc>
                <a:spcPct val="100000"/>
              </a:lnSpc>
            </a:pPr>
            <a:r>
              <a:rPr lang="en-US" sz="1800" b="0" strike="noStrike" spc="-1">
                <a:solidFill>
                  <a:srgbClr val="000000"/>
                </a:solidFill>
                <a:latin typeface="Arial"/>
                <a:ea typeface="微软雅黑"/>
              </a:rPr>
              <a:t>……</a:t>
            </a:r>
            <a:endParaRPr lang="en-US" sz="1800" b="0" strike="noStrike" spc="-1">
              <a:latin typeface="Arial"/>
            </a:endParaRPr>
          </a:p>
          <a:p>
            <a:pPr>
              <a:lnSpc>
                <a:spcPct val="100000"/>
              </a:lnSpc>
            </a:pPr>
            <a:endParaRPr lang="en-US" sz="1800" b="0" strike="noStrike" spc="-1">
              <a:latin typeface="Arial"/>
            </a:endParaRPr>
          </a:p>
        </p:txBody>
      </p:sp>
      <p:pic>
        <p:nvPicPr>
          <p:cNvPr id="245" name="图片 10"/>
          <p:cNvPicPr/>
          <p:nvPr/>
        </p:nvPicPr>
        <p:blipFill>
          <a:blip r:embed="rId2"/>
          <a:stretch/>
        </p:blipFill>
        <p:spPr>
          <a:xfrm>
            <a:off x="4509720" y="3952800"/>
            <a:ext cx="3661920" cy="2255400"/>
          </a:xfrm>
          <a:prstGeom prst="rect">
            <a:avLst/>
          </a:prstGeom>
          <a:ln w="0">
            <a:noFill/>
          </a:ln>
        </p:spPr>
      </p:pic>
      <p:sp>
        <p:nvSpPr>
          <p:cNvPr id="246" name="Line 2"/>
          <p:cNvSpPr/>
          <p:nvPr/>
        </p:nvSpPr>
        <p:spPr>
          <a:xfrm>
            <a:off x="0" y="833760"/>
            <a:ext cx="9158040" cy="0"/>
          </a:xfrm>
          <a:prstGeom prst="line">
            <a:avLst/>
          </a:prstGeom>
          <a:ln w="63500">
            <a:solidFill>
              <a:srgbClr val="0000CC"/>
            </a:solidFill>
            <a:round/>
          </a:ln>
        </p:spPr>
        <p:style>
          <a:lnRef idx="0">
            <a:scrgbClr r="0" g="0" b="0"/>
          </a:lnRef>
          <a:fillRef idx="0">
            <a:scrgbClr r="0" g="0" b="0"/>
          </a:fillRef>
          <a:effectRef idx="0">
            <a:scrgbClr r="0" g="0" b="0"/>
          </a:effectRef>
          <a:fontRef idx="minor"/>
        </p:style>
      </p:sp>
      <p:sp>
        <p:nvSpPr>
          <p:cNvPr id="247" name="CustomShape 3"/>
          <p:cNvSpPr/>
          <p:nvPr/>
        </p:nvSpPr>
        <p:spPr>
          <a:xfrm>
            <a:off x="630360" y="1324440"/>
            <a:ext cx="1500120" cy="395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zh-CN" sz="2000" b="0" strike="noStrike" spc="-1">
                <a:solidFill>
                  <a:srgbClr val="000000"/>
                </a:solidFill>
                <a:latin typeface="Arial"/>
                <a:ea typeface="微软雅黑"/>
              </a:rPr>
              <a:t>总结</a:t>
            </a:r>
            <a:endParaRPr lang="en-US" sz="2000" b="0" strike="noStrike" spc="-1">
              <a:latin typeface="Arial"/>
            </a:endParaRPr>
          </a:p>
        </p:txBody>
      </p:sp>
      <p:sp>
        <p:nvSpPr>
          <p:cNvPr id="248" name="CustomShape 4"/>
          <p:cNvSpPr/>
          <p:nvPr/>
        </p:nvSpPr>
        <p:spPr>
          <a:xfrm>
            <a:off x="730800" y="3827160"/>
            <a:ext cx="1500120" cy="395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zh-CN" sz="2000" b="0" strike="noStrike" spc="-1">
                <a:solidFill>
                  <a:srgbClr val="000000"/>
                </a:solidFill>
                <a:latin typeface="Arial"/>
                <a:ea typeface="微软雅黑"/>
              </a:rPr>
              <a:t>展望</a:t>
            </a:r>
            <a:endParaRPr lang="en-US" sz="2000" b="0" strike="noStrike" spc="-1">
              <a:latin typeface="Arial"/>
            </a:endParaRPr>
          </a:p>
        </p:txBody>
      </p:sp>
      <p:sp>
        <p:nvSpPr>
          <p:cNvPr id="249" name="CustomShape 5"/>
          <p:cNvSpPr/>
          <p:nvPr/>
        </p:nvSpPr>
        <p:spPr>
          <a:xfrm>
            <a:off x="0" y="158760"/>
            <a:ext cx="9143640" cy="67464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gn="ctr">
              <a:lnSpc>
                <a:spcPct val="90000"/>
              </a:lnSpc>
            </a:pPr>
            <a:r>
              <a:rPr lang="zh-CN" sz="3600" b="1" strike="noStrike" spc="-1">
                <a:solidFill>
                  <a:srgbClr val="3D3DE0"/>
                </a:solidFill>
                <a:latin typeface="Arial"/>
                <a:ea typeface="微软雅黑"/>
              </a:rPr>
              <a:t>锂离子电池的</a:t>
            </a:r>
            <a:r>
              <a:rPr lang="en-US" sz="3600" b="1" strike="noStrike" spc="-1">
                <a:solidFill>
                  <a:srgbClr val="3D3DE0"/>
                </a:solidFill>
                <a:latin typeface="Arial"/>
                <a:ea typeface="微软雅黑"/>
              </a:rPr>
              <a:t>SEI</a:t>
            </a:r>
            <a:endParaRPr lang="en-US" sz="3600" b="0" strike="noStrike" spc="-1">
              <a:latin typeface="Arial"/>
            </a:endParaRPr>
          </a:p>
        </p:txBody>
      </p:sp>
      <p:sp>
        <p:nvSpPr>
          <p:cNvPr id="250" name="TextShape 6"/>
          <p:cNvSpPr txBox="1"/>
          <p:nvPr/>
        </p:nvSpPr>
        <p:spPr>
          <a:xfrm>
            <a:off x="6886800" y="6374160"/>
            <a:ext cx="2057040" cy="364680"/>
          </a:xfrm>
          <a:prstGeom prst="rect">
            <a:avLst/>
          </a:prstGeom>
          <a:noFill/>
          <a:ln w="0">
            <a:noFill/>
          </a:ln>
        </p:spPr>
        <p:txBody>
          <a:bodyPr anchor="ctr">
            <a:noAutofit/>
          </a:bodyPr>
          <a:lstStyle/>
          <a:p>
            <a:pPr algn="r">
              <a:lnSpc>
                <a:spcPct val="100000"/>
              </a:lnSpc>
            </a:pPr>
            <a:fld id="{33D55060-263A-4D1A-9CFE-161635E75526}" type="slidenum">
              <a:rPr lang="en-US" sz="1400" b="0" strike="noStrike" spc="-1">
                <a:solidFill>
                  <a:srgbClr val="000000"/>
                </a:solidFill>
                <a:latin typeface="Arial"/>
                <a:ea typeface="微软雅黑"/>
              </a:rPr>
              <a:t>22</a:t>
            </a:fld>
            <a:endParaRPr lang="en-US" sz="1400" b="0" strike="noStrike" spc="-1">
              <a:latin typeface="Times New Roman"/>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Line 1"/>
          <p:cNvSpPr/>
          <p:nvPr/>
        </p:nvSpPr>
        <p:spPr>
          <a:xfrm>
            <a:off x="0" y="833760"/>
            <a:ext cx="9158040" cy="0"/>
          </a:xfrm>
          <a:prstGeom prst="line">
            <a:avLst/>
          </a:prstGeom>
          <a:ln w="63500">
            <a:solidFill>
              <a:srgbClr val="0000CC"/>
            </a:solidFill>
            <a:round/>
          </a:ln>
        </p:spPr>
        <p:style>
          <a:lnRef idx="0">
            <a:scrgbClr r="0" g="0" b="0"/>
          </a:lnRef>
          <a:fillRef idx="0">
            <a:scrgbClr r="0" g="0" b="0"/>
          </a:fillRef>
          <a:effectRef idx="0">
            <a:scrgbClr r="0" g="0" b="0"/>
          </a:effectRef>
          <a:fontRef idx="minor"/>
        </p:style>
      </p:sp>
      <p:sp>
        <p:nvSpPr>
          <p:cNvPr id="253" name="CustomShape 3"/>
          <p:cNvSpPr/>
          <p:nvPr/>
        </p:nvSpPr>
        <p:spPr>
          <a:xfrm>
            <a:off x="104240" y="2809054"/>
            <a:ext cx="8949559" cy="175287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zh-CN" sz="5400" b="0" strike="noStrike" spc="-1" dirty="0">
                <a:solidFill>
                  <a:srgbClr val="000000"/>
                </a:solidFill>
                <a:latin typeface="Arial"/>
                <a:ea typeface="微软雅黑"/>
              </a:rPr>
              <a:t>谢谢大家</a:t>
            </a:r>
            <a:r>
              <a:rPr lang="zh-CN" altLang="en-US" sz="5400" spc="-1" dirty="0">
                <a:solidFill>
                  <a:srgbClr val="000000"/>
                </a:solidFill>
                <a:latin typeface="Arial"/>
                <a:ea typeface="微软雅黑"/>
              </a:rPr>
              <a:t>！</a:t>
            </a:r>
            <a:endParaRPr lang="en-US" altLang="zh-CN" sz="5400" spc="-1" dirty="0">
              <a:solidFill>
                <a:srgbClr val="000000"/>
              </a:solidFill>
              <a:latin typeface="Arial"/>
              <a:ea typeface="微软雅黑"/>
            </a:endParaRPr>
          </a:p>
          <a:p>
            <a:pPr algn="ctr">
              <a:lnSpc>
                <a:spcPct val="100000"/>
              </a:lnSpc>
            </a:pPr>
            <a:r>
              <a:rPr lang="zh-CN" altLang="en-US" sz="5400" b="0" strike="noStrike" spc="-1" dirty="0">
                <a:solidFill>
                  <a:srgbClr val="000000"/>
                </a:solidFill>
                <a:latin typeface="Arial"/>
                <a:ea typeface="微软雅黑"/>
              </a:rPr>
              <a:t>请大家批评指正</a:t>
            </a:r>
            <a:endParaRPr lang="en-US" sz="5400" b="0" strike="noStrike" spc="-1" dirty="0">
              <a:latin typeface="Arial"/>
            </a:endParaRPr>
          </a:p>
        </p:txBody>
      </p:sp>
      <p:sp>
        <p:nvSpPr>
          <p:cNvPr id="254" name="CustomShape 4"/>
          <p:cNvSpPr/>
          <p:nvPr/>
        </p:nvSpPr>
        <p:spPr>
          <a:xfrm>
            <a:off x="0" y="158760"/>
            <a:ext cx="9143640" cy="67464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gn="ctr">
              <a:lnSpc>
                <a:spcPct val="90000"/>
              </a:lnSpc>
            </a:pPr>
            <a:r>
              <a:rPr lang="zh-CN" sz="3600" b="1" strike="noStrike" spc="-1">
                <a:solidFill>
                  <a:srgbClr val="3D3DE0"/>
                </a:solidFill>
                <a:latin typeface="Arial"/>
                <a:ea typeface="微软雅黑"/>
              </a:rPr>
              <a:t>锂离子电池的</a:t>
            </a:r>
            <a:r>
              <a:rPr lang="en-US" sz="3600" b="1" strike="noStrike" spc="-1">
                <a:solidFill>
                  <a:srgbClr val="3D3DE0"/>
                </a:solidFill>
                <a:latin typeface="Arial"/>
                <a:ea typeface="微软雅黑"/>
              </a:rPr>
              <a:t>SEI</a:t>
            </a:r>
            <a:endParaRPr lang="en-US" sz="3600" b="0" strike="noStrike" spc="-1">
              <a:latin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TextShape 1"/>
          <p:cNvSpPr txBox="1"/>
          <p:nvPr/>
        </p:nvSpPr>
        <p:spPr>
          <a:xfrm>
            <a:off x="6886800" y="6374160"/>
            <a:ext cx="2057040" cy="364680"/>
          </a:xfrm>
          <a:prstGeom prst="rect">
            <a:avLst/>
          </a:prstGeom>
          <a:noFill/>
          <a:ln w="0">
            <a:noFill/>
          </a:ln>
        </p:spPr>
        <p:txBody>
          <a:bodyPr anchor="ctr">
            <a:noAutofit/>
          </a:bodyPr>
          <a:lstStyle/>
          <a:p>
            <a:pPr algn="r">
              <a:lnSpc>
                <a:spcPct val="100000"/>
              </a:lnSpc>
            </a:pPr>
            <a:fld id="{04CD2668-FB61-4DE4-8A27-FA9D169B3818}" type="slidenum">
              <a:rPr lang="en-US" sz="1400" b="0" strike="noStrike" spc="-1">
                <a:solidFill>
                  <a:srgbClr val="000000"/>
                </a:solidFill>
                <a:latin typeface="Arial"/>
                <a:ea typeface="微软雅黑"/>
              </a:rPr>
              <a:t>3</a:t>
            </a:fld>
            <a:endParaRPr lang="en-US" sz="1400" b="0" strike="noStrike" spc="-1">
              <a:latin typeface="Times New Roman"/>
            </a:endParaRPr>
          </a:p>
        </p:txBody>
      </p:sp>
      <p:sp>
        <p:nvSpPr>
          <p:cNvPr id="105" name="Line 2"/>
          <p:cNvSpPr/>
          <p:nvPr/>
        </p:nvSpPr>
        <p:spPr>
          <a:xfrm>
            <a:off x="0" y="833760"/>
            <a:ext cx="9158040" cy="0"/>
          </a:xfrm>
          <a:prstGeom prst="line">
            <a:avLst/>
          </a:prstGeom>
          <a:ln w="63500">
            <a:solidFill>
              <a:srgbClr val="0000CC"/>
            </a:solidFill>
            <a:round/>
          </a:ln>
        </p:spPr>
        <p:style>
          <a:lnRef idx="0">
            <a:scrgbClr r="0" g="0" b="0"/>
          </a:lnRef>
          <a:fillRef idx="0">
            <a:scrgbClr r="0" g="0" b="0"/>
          </a:fillRef>
          <a:effectRef idx="0">
            <a:scrgbClr r="0" g="0" b="0"/>
          </a:effectRef>
          <a:fontRef idx="minor"/>
        </p:style>
      </p:sp>
      <p:sp>
        <p:nvSpPr>
          <p:cNvPr id="106" name="CustomShape 3"/>
          <p:cNvSpPr/>
          <p:nvPr/>
        </p:nvSpPr>
        <p:spPr>
          <a:xfrm>
            <a:off x="627657" y="976217"/>
            <a:ext cx="7888320" cy="116707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20000"/>
              </a:lnSpc>
            </a:pPr>
            <a:r>
              <a:rPr lang="zh-CN" sz="2000" b="0" strike="noStrike" spc="-1" dirty="0">
                <a:solidFill>
                  <a:srgbClr val="000000"/>
                </a:solidFill>
                <a:latin typeface="Arial"/>
                <a:ea typeface="微软雅黑"/>
              </a:rPr>
              <a:t>在锂离子电池首次充放电过程中，电极材料与电解液在固液相界面上发生反应，形成一层</a:t>
            </a:r>
            <a:r>
              <a:rPr lang="zh-CN" sz="2000" b="0" strike="noStrike" spc="-1" dirty="0">
                <a:solidFill>
                  <a:srgbClr val="FF0000"/>
                </a:solidFill>
                <a:latin typeface="Arial"/>
                <a:ea typeface="微软雅黑"/>
              </a:rPr>
              <a:t>覆盖于电极材料表面的钝化层</a:t>
            </a:r>
            <a:r>
              <a:rPr lang="zh-CN" sz="2000" b="0" strike="noStrike" spc="-1" dirty="0">
                <a:solidFill>
                  <a:srgbClr val="000000"/>
                </a:solidFill>
                <a:latin typeface="Arial"/>
                <a:ea typeface="微软雅黑"/>
              </a:rPr>
              <a:t>，称为</a:t>
            </a:r>
            <a:r>
              <a:rPr lang="zh-CN" sz="2000" b="0" u="dottedHeavy" strike="noStrike" spc="-1" dirty="0">
                <a:solidFill>
                  <a:srgbClr val="000000"/>
                </a:solidFill>
                <a:uFillTx/>
                <a:latin typeface="Arial"/>
                <a:ea typeface="微软雅黑"/>
              </a:rPr>
              <a:t>固体</a:t>
            </a:r>
            <a:r>
              <a:rPr lang="en-US" sz="2000" b="0" u="dottedHeavy" strike="noStrike" spc="-1" dirty="0">
                <a:solidFill>
                  <a:srgbClr val="000000"/>
                </a:solidFill>
                <a:uFillTx/>
                <a:latin typeface="Arial"/>
                <a:ea typeface="微软雅黑"/>
              </a:rPr>
              <a:t>-</a:t>
            </a:r>
            <a:r>
              <a:rPr lang="zh-CN" sz="2000" b="0" u="dottedHeavy" strike="noStrike" spc="-1" dirty="0">
                <a:solidFill>
                  <a:srgbClr val="000000"/>
                </a:solidFill>
                <a:uFillTx/>
                <a:latin typeface="Arial"/>
                <a:ea typeface="微软雅黑"/>
              </a:rPr>
              <a:t>电解质界面</a:t>
            </a:r>
            <a:r>
              <a:rPr lang="en-US" sz="2000" b="0" u="dottedHeavy" strike="noStrike" spc="-1" dirty="0">
                <a:solidFill>
                  <a:srgbClr val="000000"/>
                </a:solidFill>
                <a:uFillTx/>
                <a:latin typeface="Arial"/>
                <a:ea typeface="微软雅黑"/>
              </a:rPr>
              <a:t>(</a:t>
            </a:r>
            <a:r>
              <a:rPr lang="en-US" sz="2000" b="0" strike="noStrike" spc="-1" dirty="0">
                <a:solidFill>
                  <a:srgbClr val="000000"/>
                </a:solidFill>
                <a:latin typeface="Arial"/>
                <a:ea typeface="微软雅黑"/>
              </a:rPr>
              <a:t>solid electrolyte interface, SEI)</a:t>
            </a:r>
            <a:r>
              <a:rPr lang="zh-CN" sz="2000" b="0" strike="noStrike" spc="-1" dirty="0">
                <a:solidFill>
                  <a:srgbClr val="000000"/>
                </a:solidFill>
                <a:latin typeface="Arial"/>
                <a:ea typeface="微软雅黑"/>
              </a:rPr>
              <a:t>。</a:t>
            </a:r>
            <a:endParaRPr lang="en-US" sz="2000" b="0" strike="noStrike" spc="-1" dirty="0">
              <a:latin typeface="Arial"/>
            </a:endParaRPr>
          </a:p>
        </p:txBody>
      </p:sp>
      <p:sp>
        <p:nvSpPr>
          <p:cNvPr id="107" name="CustomShape 4"/>
          <p:cNvSpPr/>
          <p:nvPr/>
        </p:nvSpPr>
        <p:spPr>
          <a:xfrm>
            <a:off x="1530983" y="4720791"/>
            <a:ext cx="6081665" cy="150774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285840" indent="-285480">
              <a:lnSpc>
                <a:spcPct val="120000"/>
              </a:lnSpc>
              <a:spcAft>
                <a:spcPts val="300"/>
              </a:spcAft>
              <a:buClr>
                <a:srgbClr val="000000"/>
              </a:buClr>
              <a:buFont typeface="Wingdings" charset="2"/>
              <a:buChar char=""/>
            </a:pPr>
            <a:r>
              <a:rPr lang="zh-CN" sz="1800" b="0" strike="noStrike" spc="-1" dirty="0">
                <a:solidFill>
                  <a:srgbClr val="000000"/>
                </a:solidFill>
                <a:latin typeface="微软雅黑" panose="020B0503020204020204" pitchFamily="34" charset="-122"/>
                <a:ea typeface="微软雅黑" panose="020B0503020204020204" pitchFamily="34" charset="-122"/>
              </a:rPr>
              <a:t>允许</a:t>
            </a:r>
            <a:r>
              <a:rPr lang="en-US" sz="1800" b="0" strike="noStrike" spc="-1" dirty="0">
                <a:solidFill>
                  <a:srgbClr val="000000"/>
                </a:solidFill>
                <a:latin typeface="微软雅黑" panose="020B0503020204020204" pitchFamily="34" charset="-122"/>
                <a:ea typeface="微软雅黑" panose="020B0503020204020204" pitchFamily="34" charset="-122"/>
              </a:rPr>
              <a:t>Li</a:t>
            </a:r>
            <a:r>
              <a:rPr lang="en-US" sz="1800" b="0" strike="noStrike" spc="-1" baseline="30000" dirty="0">
                <a:solidFill>
                  <a:srgbClr val="000000"/>
                </a:solidFill>
                <a:latin typeface="微软雅黑" panose="020B0503020204020204" pitchFamily="34" charset="-122"/>
                <a:ea typeface="微软雅黑" panose="020B0503020204020204" pitchFamily="34" charset="-122"/>
              </a:rPr>
              <a:t>+</a:t>
            </a:r>
            <a:r>
              <a:rPr lang="zh-CN" sz="1800" b="0" strike="noStrike" spc="-1" dirty="0">
                <a:solidFill>
                  <a:srgbClr val="000000"/>
                </a:solidFill>
                <a:latin typeface="微软雅黑" panose="020B0503020204020204" pitchFamily="34" charset="-122"/>
                <a:ea typeface="微软雅黑" panose="020B0503020204020204" pitchFamily="34" charset="-122"/>
              </a:rPr>
              <a:t>通过</a:t>
            </a:r>
            <a:endParaRPr lang="en-US" altLang="zh-CN" sz="1800" b="0" strike="noStrike" spc="-1" dirty="0">
              <a:solidFill>
                <a:srgbClr val="000000"/>
              </a:solidFill>
              <a:latin typeface="微软雅黑" panose="020B0503020204020204" pitchFamily="34" charset="-122"/>
              <a:ea typeface="微软雅黑" panose="020B0503020204020204" pitchFamily="34" charset="-122"/>
            </a:endParaRPr>
          </a:p>
          <a:p>
            <a:pPr marL="285840" indent="-285480">
              <a:lnSpc>
                <a:spcPct val="120000"/>
              </a:lnSpc>
              <a:spcAft>
                <a:spcPts val="300"/>
              </a:spcAft>
              <a:buClr>
                <a:srgbClr val="000000"/>
              </a:buClr>
              <a:buFont typeface="Wingdings" charset="2"/>
              <a:buChar char=""/>
            </a:pPr>
            <a:r>
              <a:rPr lang="zh-CN" altLang="zh-CN" spc="-1" dirty="0">
                <a:solidFill>
                  <a:srgbClr val="000000"/>
                </a:solidFill>
                <a:latin typeface="微软雅黑" panose="020B0503020204020204" pitchFamily="34" charset="-122"/>
                <a:ea typeface="微软雅黑" panose="020B0503020204020204" pitchFamily="34" charset="-122"/>
              </a:rPr>
              <a:t>不允许电子通过</a:t>
            </a:r>
            <a:endParaRPr lang="en-US" altLang="zh-CN" spc="-1" dirty="0">
              <a:solidFill>
                <a:srgbClr val="000000"/>
              </a:solidFill>
              <a:latin typeface="微软雅黑" panose="020B0503020204020204" pitchFamily="34" charset="-122"/>
              <a:ea typeface="微软雅黑" panose="020B0503020204020204" pitchFamily="34" charset="-122"/>
            </a:endParaRPr>
          </a:p>
          <a:p>
            <a:pPr marL="285840" indent="-285480">
              <a:lnSpc>
                <a:spcPct val="120000"/>
              </a:lnSpc>
              <a:spcAft>
                <a:spcPts val="300"/>
              </a:spcAft>
              <a:buClr>
                <a:srgbClr val="000000"/>
              </a:buClr>
              <a:buFont typeface="Wingdings" charset="2"/>
              <a:buChar char=""/>
            </a:pPr>
            <a:r>
              <a:rPr lang="zh-CN" altLang="zh-CN" spc="-1" dirty="0">
                <a:solidFill>
                  <a:srgbClr val="000000"/>
                </a:solidFill>
                <a:latin typeface="微软雅黑" panose="020B0503020204020204" pitchFamily="34" charset="-122"/>
                <a:ea typeface="微软雅黑" panose="020B0503020204020204" pitchFamily="34" charset="-122"/>
              </a:rPr>
              <a:t>不溶于电解液溶剂</a:t>
            </a:r>
            <a:endParaRPr lang="en-US" altLang="zh-CN" spc="-1" dirty="0">
              <a:solidFill>
                <a:srgbClr val="000000"/>
              </a:solidFill>
              <a:latin typeface="微软雅黑" panose="020B0503020204020204" pitchFamily="34" charset="-122"/>
              <a:ea typeface="微软雅黑" panose="020B0503020204020204" pitchFamily="34" charset="-122"/>
            </a:endParaRPr>
          </a:p>
          <a:p>
            <a:pPr marL="285840" indent="-285480">
              <a:lnSpc>
                <a:spcPct val="120000"/>
              </a:lnSpc>
              <a:spcAft>
                <a:spcPts val="300"/>
              </a:spcAft>
              <a:buClr>
                <a:srgbClr val="000000"/>
              </a:buClr>
              <a:buFont typeface="Wingdings" charset="2"/>
              <a:buChar char=""/>
            </a:pPr>
            <a:r>
              <a:rPr lang="zh-CN" altLang="zh-CN" spc="-1" dirty="0">
                <a:solidFill>
                  <a:srgbClr val="000000"/>
                </a:solidFill>
                <a:latin typeface="微软雅黑" panose="020B0503020204020204" pitchFamily="34" charset="-122"/>
                <a:ea typeface="微软雅黑" panose="020B0503020204020204" pitchFamily="34" charset="-122"/>
              </a:rPr>
              <a:t>防止溶剂分子共嵌入，避免电极与电解液直接接触</a:t>
            </a:r>
            <a:endParaRPr lang="en-US" altLang="zh-CN" spc="-1" dirty="0">
              <a:latin typeface="微软雅黑" panose="020B0503020204020204" pitchFamily="34" charset="-122"/>
              <a:ea typeface="微软雅黑" panose="020B0503020204020204" pitchFamily="34" charset="-122"/>
            </a:endParaRPr>
          </a:p>
        </p:txBody>
      </p:sp>
      <p:sp>
        <p:nvSpPr>
          <p:cNvPr id="111" name="CustomShape 8"/>
          <p:cNvSpPr/>
          <p:nvPr/>
        </p:nvSpPr>
        <p:spPr>
          <a:xfrm>
            <a:off x="0" y="158760"/>
            <a:ext cx="9143640" cy="67464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gn="ctr">
              <a:lnSpc>
                <a:spcPct val="90000"/>
              </a:lnSpc>
            </a:pPr>
            <a:r>
              <a:rPr lang="en-US" sz="3600" b="1" strike="noStrike" spc="-1">
                <a:solidFill>
                  <a:srgbClr val="3D3DE0"/>
                </a:solidFill>
                <a:latin typeface="Arial"/>
                <a:ea typeface="微软雅黑"/>
              </a:rPr>
              <a:t>SEI</a:t>
            </a:r>
            <a:r>
              <a:rPr lang="zh-CN" sz="3600" b="1" strike="noStrike" spc="-1">
                <a:solidFill>
                  <a:srgbClr val="3D3DE0"/>
                </a:solidFill>
                <a:latin typeface="Arial"/>
                <a:ea typeface="微软雅黑"/>
              </a:rPr>
              <a:t>的概念</a:t>
            </a:r>
            <a:endParaRPr lang="en-US" sz="3600" b="0" strike="noStrike" spc="-1">
              <a:latin typeface="Arial"/>
            </a:endParaRPr>
          </a:p>
        </p:txBody>
      </p:sp>
      <p:sp>
        <p:nvSpPr>
          <p:cNvPr id="16" name="文本框 15">
            <a:extLst>
              <a:ext uri="{FF2B5EF4-FFF2-40B4-BE49-F238E27FC236}">
                <a16:creationId xmlns:a16="http://schemas.microsoft.com/office/drawing/2014/main" id="{53EDE56F-B753-4EFE-B8CD-BE2EE41BDC52}"/>
              </a:ext>
            </a:extLst>
          </p:cNvPr>
          <p:cNvSpPr txBox="1"/>
          <p:nvPr/>
        </p:nvSpPr>
        <p:spPr>
          <a:xfrm>
            <a:off x="0" y="6428671"/>
            <a:ext cx="7381997" cy="307777"/>
          </a:xfrm>
          <a:prstGeom prst="rect">
            <a:avLst/>
          </a:prstGeom>
          <a:noFill/>
        </p:spPr>
        <p:txBody>
          <a:bodyPr wrap="square">
            <a:spAutoFit/>
          </a:bodyPr>
          <a:lstStyle/>
          <a:p>
            <a:r>
              <a:rPr lang="en-US" altLang="zh-CN" sz="1400" dirty="0">
                <a:latin typeface="Arial" panose="020B0604020202020204" pitchFamily="34" charset="0"/>
                <a:cs typeface="Arial" panose="020B0604020202020204" pitchFamily="34" charset="0"/>
              </a:rPr>
              <a:t>        </a:t>
            </a:r>
            <a:r>
              <a:rPr lang="en-US" altLang="zh-CN" sz="1400" dirty="0" err="1">
                <a:latin typeface="Arial" panose="020B0604020202020204" pitchFamily="34" charset="0"/>
                <a:cs typeface="Arial" panose="020B0604020202020204" pitchFamily="34" charset="0"/>
              </a:rPr>
              <a:t>Betar</a:t>
            </a:r>
            <a:r>
              <a:rPr lang="en-US" altLang="zh-CN" sz="1400" dirty="0">
                <a:latin typeface="Arial" panose="020B0604020202020204" pitchFamily="34" charset="0"/>
                <a:cs typeface="Arial" panose="020B0604020202020204" pitchFamily="34" charset="0"/>
              </a:rPr>
              <a:t> </a:t>
            </a:r>
            <a:r>
              <a:rPr lang="en-US" altLang="zh-CN" sz="1400" dirty="0" err="1">
                <a:latin typeface="Arial" panose="020B0604020202020204" pitchFamily="34" charset="0"/>
                <a:cs typeface="Arial" panose="020B0604020202020204" pitchFamily="34" charset="0"/>
              </a:rPr>
              <a:t>Gallanta</a:t>
            </a:r>
            <a:r>
              <a:rPr lang="en-US" altLang="zh-CN" sz="1400" dirty="0">
                <a:latin typeface="Arial" panose="020B0604020202020204" pitchFamily="34" charset="0"/>
                <a:cs typeface="Arial" panose="020B0604020202020204" pitchFamily="34" charset="0"/>
              </a:rPr>
              <a:t> </a:t>
            </a:r>
            <a:r>
              <a:rPr lang="en-US" altLang="zh-CN" sz="1400" i="1" dirty="0">
                <a:latin typeface="Arial" panose="020B0604020202020204" pitchFamily="34" charset="0"/>
                <a:cs typeface="Arial" panose="020B0604020202020204" pitchFamily="34" charset="0"/>
              </a:rPr>
              <a:t>et al. Proc. Natl. Acad. Sci. USA </a:t>
            </a:r>
            <a:r>
              <a:rPr lang="en-US" altLang="zh-CN" sz="1400" b="1" dirty="0">
                <a:latin typeface="Arial" panose="020B0604020202020204" pitchFamily="34" charset="0"/>
                <a:cs typeface="Arial" panose="020B0604020202020204" pitchFamily="34" charset="0"/>
              </a:rPr>
              <a:t>2019</a:t>
            </a:r>
            <a:r>
              <a:rPr lang="en-US" altLang="zh-CN" sz="1400" dirty="0">
                <a:latin typeface="Arial" panose="020B0604020202020204" pitchFamily="34" charset="0"/>
                <a:cs typeface="Arial" panose="020B0604020202020204" pitchFamily="34" charset="0"/>
              </a:rPr>
              <a:t>, </a:t>
            </a:r>
            <a:r>
              <a:rPr lang="en-US" altLang="zh-CN" sz="1400" i="1" dirty="0">
                <a:latin typeface="Arial" panose="020B0604020202020204" pitchFamily="34" charset="0"/>
                <a:cs typeface="Arial" panose="020B0604020202020204" pitchFamily="34" charset="0"/>
              </a:rPr>
              <a:t>117</a:t>
            </a:r>
            <a:r>
              <a:rPr lang="en-US" altLang="zh-CN" sz="1400" dirty="0">
                <a:latin typeface="Arial" panose="020B0604020202020204" pitchFamily="34" charset="0"/>
                <a:cs typeface="Arial" panose="020B0604020202020204" pitchFamily="34" charset="0"/>
              </a:rPr>
              <a:t>, 73-79. </a:t>
            </a:r>
            <a:endParaRPr lang="zh-CN" altLang="en-US" sz="1400" dirty="0">
              <a:latin typeface="Arial" panose="020B0604020202020204" pitchFamily="34" charset="0"/>
              <a:cs typeface="Arial" panose="020B0604020202020204" pitchFamily="34" charset="0"/>
            </a:endParaRPr>
          </a:p>
        </p:txBody>
      </p:sp>
      <p:grpSp>
        <p:nvGrpSpPr>
          <p:cNvPr id="8" name="组合 7">
            <a:extLst>
              <a:ext uri="{FF2B5EF4-FFF2-40B4-BE49-F238E27FC236}">
                <a16:creationId xmlns:a16="http://schemas.microsoft.com/office/drawing/2014/main" id="{32C143B1-1061-4229-82AC-B5A9C860F641}"/>
              </a:ext>
            </a:extLst>
          </p:cNvPr>
          <p:cNvGrpSpPr>
            <a:grpSpLocks noChangeAspect="1"/>
          </p:cNvGrpSpPr>
          <p:nvPr/>
        </p:nvGrpSpPr>
        <p:grpSpPr>
          <a:xfrm>
            <a:off x="460093" y="2265548"/>
            <a:ext cx="8223814" cy="2245430"/>
            <a:chOff x="518082" y="2123092"/>
            <a:chExt cx="8223814" cy="2245430"/>
          </a:xfrm>
        </p:grpSpPr>
        <p:grpSp>
          <p:nvGrpSpPr>
            <p:cNvPr id="7" name="组合 6">
              <a:extLst>
                <a:ext uri="{FF2B5EF4-FFF2-40B4-BE49-F238E27FC236}">
                  <a16:creationId xmlns:a16="http://schemas.microsoft.com/office/drawing/2014/main" id="{18E7E544-087E-446A-AB37-4D1F7B7D7722}"/>
                </a:ext>
              </a:extLst>
            </p:cNvPr>
            <p:cNvGrpSpPr/>
            <p:nvPr/>
          </p:nvGrpSpPr>
          <p:grpSpPr>
            <a:xfrm>
              <a:off x="518083" y="2123092"/>
              <a:ext cx="8196467" cy="1798032"/>
              <a:chOff x="518083" y="2123092"/>
              <a:chExt cx="8196467" cy="1798032"/>
            </a:xfrm>
          </p:grpSpPr>
          <p:grpSp>
            <p:nvGrpSpPr>
              <p:cNvPr id="6" name="组合 5">
                <a:extLst>
                  <a:ext uri="{FF2B5EF4-FFF2-40B4-BE49-F238E27FC236}">
                    <a16:creationId xmlns:a16="http://schemas.microsoft.com/office/drawing/2014/main" id="{31C289E5-D957-4008-9168-327AC54FE8C4}"/>
                  </a:ext>
                </a:extLst>
              </p:cNvPr>
              <p:cNvGrpSpPr/>
              <p:nvPr/>
            </p:nvGrpSpPr>
            <p:grpSpPr>
              <a:xfrm>
                <a:off x="518083" y="2123092"/>
                <a:ext cx="5443317" cy="1798032"/>
                <a:chOff x="518085" y="2381460"/>
                <a:chExt cx="5443317" cy="1798032"/>
              </a:xfrm>
            </p:grpSpPr>
            <p:grpSp>
              <p:nvGrpSpPr>
                <p:cNvPr id="4" name="组合 3">
                  <a:extLst>
                    <a:ext uri="{FF2B5EF4-FFF2-40B4-BE49-F238E27FC236}">
                      <a16:creationId xmlns:a16="http://schemas.microsoft.com/office/drawing/2014/main" id="{0B05795F-BCB0-4341-8EC1-26EB12403890}"/>
                    </a:ext>
                  </a:extLst>
                </p:cNvPr>
                <p:cNvGrpSpPr>
                  <a:grpSpLocks noChangeAspect="1"/>
                </p:cNvGrpSpPr>
                <p:nvPr/>
              </p:nvGrpSpPr>
              <p:grpSpPr>
                <a:xfrm>
                  <a:off x="518085" y="2975199"/>
                  <a:ext cx="5443317" cy="1204293"/>
                  <a:chOff x="518266" y="2911809"/>
                  <a:chExt cx="5443317" cy="1204293"/>
                </a:xfrm>
              </p:grpSpPr>
              <p:pic>
                <p:nvPicPr>
                  <p:cNvPr id="3" name="图片 2">
                    <a:extLst>
                      <a:ext uri="{FF2B5EF4-FFF2-40B4-BE49-F238E27FC236}">
                        <a16:creationId xmlns:a16="http://schemas.microsoft.com/office/drawing/2014/main" id="{9B8AD773-ACC0-44A2-97B6-D12AAFEB4FF5}"/>
                      </a:ext>
                    </a:extLst>
                  </p:cNvPr>
                  <p:cNvPicPr>
                    <a:picLocks noChangeAspect="1"/>
                  </p:cNvPicPr>
                  <p:nvPr/>
                </p:nvPicPr>
                <p:blipFill rotWithShape="1">
                  <a:blip r:embed="rId3">
                    <a:extLst>
                      <a:ext uri="{28A0092B-C50C-407E-A947-70E740481C1C}">
                        <a14:useLocalDpi xmlns:a14="http://schemas.microsoft.com/office/drawing/2010/main" val="0"/>
                      </a:ext>
                    </a:extLst>
                  </a:blip>
                  <a:srcRect t="19623" r="68764" b="24782"/>
                  <a:stretch/>
                </p:blipFill>
                <p:spPr>
                  <a:xfrm>
                    <a:off x="518266" y="2911809"/>
                    <a:ext cx="2532415" cy="1204293"/>
                  </a:xfrm>
                  <a:prstGeom prst="rect">
                    <a:avLst/>
                  </a:prstGeom>
                </p:spPr>
              </p:pic>
              <p:pic>
                <p:nvPicPr>
                  <p:cNvPr id="14" name="图片 13">
                    <a:extLst>
                      <a:ext uri="{FF2B5EF4-FFF2-40B4-BE49-F238E27FC236}">
                        <a16:creationId xmlns:a16="http://schemas.microsoft.com/office/drawing/2014/main" id="{96DC07D8-E7E5-44AE-AC03-82B92579E2D0}"/>
                      </a:ext>
                    </a:extLst>
                  </p:cNvPr>
                  <p:cNvPicPr>
                    <a:picLocks noChangeAspect="1"/>
                  </p:cNvPicPr>
                  <p:nvPr/>
                </p:nvPicPr>
                <p:blipFill rotWithShape="1">
                  <a:blip r:embed="rId3">
                    <a:extLst>
                      <a:ext uri="{28A0092B-C50C-407E-A947-70E740481C1C}">
                        <a14:useLocalDpi xmlns:a14="http://schemas.microsoft.com/office/drawing/2010/main" val="0"/>
                      </a:ext>
                    </a:extLst>
                  </a:blip>
                  <a:srcRect t="77510" r="68773"/>
                  <a:stretch/>
                </p:blipFill>
                <p:spPr>
                  <a:xfrm>
                    <a:off x="3196822" y="3357966"/>
                    <a:ext cx="2764761" cy="532023"/>
                  </a:xfrm>
                  <a:prstGeom prst="rect">
                    <a:avLst/>
                  </a:prstGeom>
                </p:spPr>
              </p:pic>
            </p:grpSp>
            <p:sp>
              <p:nvSpPr>
                <p:cNvPr id="18" name="CustomShape 3">
                  <a:extLst>
                    <a:ext uri="{FF2B5EF4-FFF2-40B4-BE49-F238E27FC236}">
                      <a16:creationId xmlns:a16="http://schemas.microsoft.com/office/drawing/2014/main" id="{E7579C8E-128C-4F34-A96D-2317EB588B5B}"/>
                    </a:ext>
                  </a:extLst>
                </p:cNvPr>
                <p:cNvSpPr/>
                <p:nvPr/>
              </p:nvSpPr>
              <p:spPr>
                <a:xfrm>
                  <a:off x="3241200" y="2381460"/>
                  <a:ext cx="2675642" cy="49765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50000"/>
                    </a:lnSpc>
                  </a:pPr>
                  <a:r>
                    <a:rPr lang="zh-CN" altLang="en-US" sz="2000" b="0" strike="noStrike" spc="-1" dirty="0">
                      <a:solidFill>
                        <a:srgbClr val="000000"/>
                      </a:solidFill>
                      <a:latin typeface="Arial"/>
                      <a:ea typeface="微软雅黑"/>
                    </a:rPr>
                    <a:t>不同电池环境下的</a:t>
                  </a:r>
                  <a:r>
                    <a:rPr lang="en-US" altLang="zh-CN" sz="2000" b="0" strike="noStrike" spc="-1" dirty="0">
                      <a:solidFill>
                        <a:srgbClr val="000000"/>
                      </a:solidFill>
                      <a:latin typeface="Arial"/>
                      <a:ea typeface="微软雅黑"/>
                    </a:rPr>
                    <a:t>SEI</a:t>
                  </a:r>
                  <a:endParaRPr lang="en-US" sz="2000" b="0" strike="noStrike" spc="-1" dirty="0">
                    <a:latin typeface="Arial"/>
                  </a:endParaRPr>
                </a:p>
              </p:txBody>
            </p:sp>
          </p:grpSp>
          <p:pic>
            <p:nvPicPr>
              <p:cNvPr id="21" name="图片 20">
                <a:extLst>
                  <a:ext uri="{FF2B5EF4-FFF2-40B4-BE49-F238E27FC236}">
                    <a16:creationId xmlns:a16="http://schemas.microsoft.com/office/drawing/2014/main" id="{2B3EED49-8F10-4F50-BAA9-5CB1D3E622DB}"/>
                  </a:ext>
                </a:extLst>
              </p:cNvPr>
              <p:cNvPicPr>
                <a:picLocks noChangeAspect="1"/>
              </p:cNvPicPr>
              <p:nvPr/>
            </p:nvPicPr>
            <p:blipFill rotWithShape="1">
              <a:blip r:embed="rId3">
                <a:extLst>
                  <a:ext uri="{28A0092B-C50C-407E-A947-70E740481C1C}">
                    <a14:useLocalDpi xmlns:a14="http://schemas.microsoft.com/office/drawing/2010/main" val="0"/>
                  </a:ext>
                </a:extLst>
              </a:blip>
              <a:srcRect l="66998" t="19623" b="24782"/>
              <a:stretch/>
            </p:blipFill>
            <p:spPr>
              <a:xfrm>
                <a:off x="6049443" y="2716831"/>
                <a:ext cx="2665107" cy="1199551"/>
              </a:xfrm>
              <a:prstGeom prst="rect">
                <a:avLst/>
              </a:prstGeom>
            </p:spPr>
          </p:pic>
        </p:grpSp>
        <p:sp>
          <p:nvSpPr>
            <p:cNvPr id="23" name="CustomShape 3">
              <a:extLst>
                <a:ext uri="{FF2B5EF4-FFF2-40B4-BE49-F238E27FC236}">
                  <a16:creationId xmlns:a16="http://schemas.microsoft.com/office/drawing/2014/main" id="{0ABC82A2-EC78-4C1B-B41E-4BEB67CD0791}"/>
                </a:ext>
              </a:extLst>
            </p:cNvPr>
            <p:cNvSpPr/>
            <p:nvPr/>
          </p:nvSpPr>
          <p:spPr>
            <a:xfrm>
              <a:off x="518082" y="3970893"/>
              <a:ext cx="2532415" cy="39275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20000"/>
                </a:lnSpc>
              </a:pPr>
              <a:r>
                <a:rPr lang="en-US" altLang="zh-CN" dirty="0">
                  <a:latin typeface="Arial" panose="020B0604020202020204" pitchFamily="34" charset="0"/>
                  <a:cs typeface="Arial" panose="020B0604020202020204" pitchFamily="34" charset="0"/>
                </a:rPr>
                <a:t>Carbonate Electrolytes</a:t>
              </a:r>
              <a:endParaRPr lang="en-US" sz="2000" b="0" strike="noStrike" spc="-1" dirty="0">
                <a:latin typeface="Arial" panose="020B0604020202020204" pitchFamily="34" charset="0"/>
                <a:cs typeface="Arial" panose="020B0604020202020204" pitchFamily="34" charset="0"/>
              </a:endParaRPr>
            </a:p>
          </p:txBody>
        </p:sp>
        <p:sp>
          <p:nvSpPr>
            <p:cNvPr id="24" name="CustomShape 3">
              <a:extLst>
                <a:ext uri="{FF2B5EF4-FFF2-40B4-BE49-F238E27FC236}">
                  <a16:creationId xmlns:a16="http://schemas.microsoft.com/office/drawing/2014/main" id="{BCECEAD9-4624-42B3-A57A-CF18A1426D0A}"/>
                </a:ext>
              </a:extLst>
            </p:cNvPr>
            <p:cNvSpPr/>
            <p:nvPr/>
          </p:nvSpPr>
          <p:spPr>
            <a:xfrm>
              <a:off x="6022093" y="3975766"/>
              <a:ext cx="2719803" cy="39275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20000"/>
                </a:lnSpc>
              </a:pPr>
              <a:r>
                <a:rPr lang="en-US" altLang="zh-CN" dirty="0"/>
                <a:t>Fluorine-rich </a:t>
              </a:r>
              <a:r>
                <a:rPr lang="en-US" altLang="zh-CN" dirty="0">
                  <a:latin typeface="Arial" panose="020B0604020202020204" pitchFamily="34" charset="0"/>
                  <a:cs typeface="Arial" panose="020B0604020202020204" pitchFamily="34" charset="0"/>
                </a:rPr>
                <a:t>Electrolytes</a:t>
              </a:r>
              <a:endParaRPr lang="en-US" sz="2000" b="0" strike="noStrike" spc="-1" dirty="0">
                <a:latin typeface="Arial" panose="020B0604020202020204" pitchFamily="34" charset="0"/>
                <a:cs typeface="Arial" panose="020B0604020202020204" pitchFamily="34" charset="0"/>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extShape 1"/>
          <p:cNvSpPr txBox="1"/>
          <p:nvPr/>
        </p:nvSpPr>
        <p:spPr>
          <a:xfrm>
            <a:off x="6886800" y="6374160"/>
            <a:ext cx="2057040" cy="364680"/>
          </a:xfrm>
          <a:prstGeom prst="rect">
            <a:avLst/>
          </a:prstGeom>
          <a:noFill/>
          <a:ln w="0">
            <a:noFill/>
          </a:ln>
        </p:spPr>
        <p:txBody>
          <a:bodyPr anchor="ctr">
            <a:noAutofit/>
          </a:bodyPr>
          <a:lstStyle/>
          <a:p>
            <a:pPr algn="r">
              <a:lnSpc>
                <a:spcPct val="100000"/>
              </a:lnSpc>
            </a:pPr>
            <a:fld id="{4F0639A2-60C8-48CF-8EE5-E2105A6DD6FC}" type="slidenum">
              <a:rPr lang="en-US" sz="1400" b="0" strike="noStrike" spc="-1">
                <a:solidFill>
                  <a:srgbClr val="000000"/>
                </a:solidFill>
                <a:latin typeface="Arial"/>
                <a:ea typeface="微软雅黑"/>
              </a:rPr>
              <a:t>4</a:t>
            </a:fld>
            <a:endParaRPr lang="en-US" sz="1400" b="0" strike="noStrike" spc="-1">
              <a:latin typeface="Times New Roman"/>
            </a:endParaRPr>
          </a:p>
        </p:txBody>
      </p:sp>
      <p:sp>
        <p:nvSpPr>
          <p:cNvPr id="113" name="Line 2"/>
          <p:cNvSpPr/>
          <p:nvPr/>
        </p:nvSpPr>
        <p:spPr>
          <a:xfrm>
            <a:off x="0" y="833760"/>
            <a:ext cx="9158040" cy="0"/>
          </a:xfrm>
          <a:prstGeom prst="line">
            <a:avLst/>
          </a:prstGeom>
          <a:ln w="63500">
            <a:solidFill>
              <a:srgbClr val="0000CC"/>
            </a:solidFill>
            <a:round/>
          </a:ln>
        </p:spPr>
        <p:style>
          <a:lnRef idx="0">
            <a:scrgbClr r="0" g="0" b="0"/>
          </a:lnRef>
          <a:fillRef idx="0">
            <a:scrgbClr r="0" g="0" b="0"/>
          </a:fillRef>
          <a:effectRef idx="0">
            <a:scrgbClr r="0" g="0" b="0"/>
          </a:effectRef>
          <a:fontRef idx="minor"/>
        </p:style>
      </p:sp>
      <p:sp>
        <p:nvSpPr>
          <p:cNvPr id="114" name="CustomShape 3"/>
          <p:cNvSpPr/>
          <p:nvPr/>
        </p:nvSpPr>
        <p:spPr>
          <a:xfrm>
            <a:off x="459720" y="948240"/>
            <a:ext cx="7888320" cy="1461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50000"/>
              </a:lnSpc>
            </a:pPr>
            <a:r>
              <a:rPr lang="zh-CN" sz="2000" b="1" strike="noStrike" spc="-1" dirty="0">
                <a:solidFill>
                  <a:srgbClr val="000000"/>
                </a:solidFill>
                <a:latin typeface="Arial"/>
                <a:ea typeface="微软雅黑"/>
              </a:rPr>
              <a:t>电子的转移</a:t>
            </a:r>
            <a:endParaRPr lang="en-US" sz="2000" b="0" strike="noStrike" spc="-1" dirty="0">
              <a:latin typeface="Arial"/>
            </a:endParaRPr>
          </a:p>
          <a:p>
            <a:pPr>
              <a:lnSpc>
                <a:spcPct val="150000"/>
              </a:lnSpc>
            </a:pPr>
            <a:r>
              <a:rPr lang="zh-CN" sz="2000" b="0" strike="noStrike" spc="-1" dirty="0">
                <a:solidFill>
                  <a:srgbClr val="000000"/>
                </a:solidFill>
                <a:latin typeface="Arial"/>
                <a:ea typeface="微软雅黑"/>
              </a:rPr>
              <a:t>负极材料的费米面高于电解液的</a:t>
            </a:r>
            <a:r>
              <a:rPr lang="en-US" sz="2000" b="0" strike="noStrike" spc="-1" dirty="0">
                <a:solidFill>
                  <a:srgbClr val="000000"/>
                </a:solidFill>
                <a:latin typeface="Arial"/>
                <a:ea typeface="微软雅黑"/>
              </a:rPr>
              <a:t>LUMO</a:t>
            </a:r>
            <a:endParaRPr lang="en-US" sz="2000" b="0" strike="noStrike" spc="-1" dirty="0">
              <a:latin typeface="Arial"/>
            </a:endParaRPr>
          </a:p>
          <a:p>
            <a:pPr>
              <a:lnSpc>
                <a:spcPct val="150000"/>
              </a:lnSpc>
            </a:pPr>
            <a:r>
              <a:rPr lang="zh-CN" sz="2000" b="0" strike="noStrike" spc="-1" dirty="0">
                <a:solidFill>
                  <a:srgbClr val="000000"/>
                </a:solidFill>
                <a:latin typeface="Arial"/>
                <a:ea typeface="微软雅黑"/>
              </a:rPr>
              <a:t>正极材料的费米面低于电解液的</a:t>
            </a:r>
            <a:r>
              <a:rPr lang="en-US" sz="2000" b="0" strike="noStrike" spc="-1" dirty="0">
                <a:solidFill>
                  <a:srgbClr val="000000"/>
                </a:solidFill>
                <a:latin typeface="Arial"/>
                <a:ea typeface="微软雅黑"/>
              </a:rPr>
              <a:t>HOMO</a:t>
            </a:r>
            <a:endParaRPr lang="en-US" sz="2000" b="0" strike="noStrike" spc="-1" dirty="0">
              <a:latin typeface="Arial"/>
            </a:endParaRPr>
          </a:p>
        </p:txBody>
      </p:sp>
      <p:sp>
        <p:nvSpPr>
          <p:cNvPr id="115" name="CustomShape 4"/>
          <p:cNvSpPr/>
          <p:nvPr/>
        </p:nvSpPr>
        <p:spPr>
          <a:xfrm>
            <a:off x="0" y="158760"/>
            <a:ext cx="9143640" cy="67464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gn="ctr">
              <a:lnSpc>
                <a:spcPct val="90000"/>
              </a:lnSpc>
            </a:pPr>
            <a:r>
              <a:rPr lang="en-US" sz="3600" b="1" strike="noStrike" spc="-1">
                <a:solidFill>
                  <a:srgbClr val="3D3DE0"/>
                </a:solidFill>
                <a:latin typeface="Arial"/>
                <a:ea typeface="微软雅黑"/>
              </a:rPr>
              <a:t>SEI</a:t>
            </a:r>
            <a:r>
              <a:rPr lang="zh-CN" sz="3600" b="1" strike="noStrike" spc="-1">
                <a:solidFill>
                  <a:srgbClr val="3D3DE0"/>
                </a:solidFill>
                <a:latin typeface="Arial"/>
                <a:ea typeface="微软雅黑"/>
              </a:rPr>
              <a:t>的形成原因</a:t>
            </a:r>
            <a:endParaRPr lang="en-US" sz="3600" b="0" strike="noStrike" spc="-1">
              <a:latin typeface="Arial"/>
            </a:endParaRPr>
          </a:p>
        </p:txBody>
      </p:sp>
      <p:pic>
        <p:nvPicPr>
          <p:cNvPr id="116" name="图片 1"/>
          <p:cNvPicPr/>
          <p:nvPr/>
        </p:nvPicPr>
        <p:blipFill>
          <a:blip r:embed="rId3"/>
          <a:srcRect l="14518" t="32994" r="26701" b="22009"/>
          <a:stretch/>
        </p:blipFill>
        <p:spPr>
          <a:xfrm>
            <a:off x="365040" y="2485440"/>
            <a:ext cx="8077680" cy="3477600"/>
          </a:xfrm>
          <a:prstGeom prst="rect">
            <a:avLst/>
          </a:prstGeom>
          <a:ln w="0">
            <a:noFill/>
          </a:ln>
        </p:spPr>
      </p:pic>
      <p:sp>
        <p:nvSpPr>
          <p:cNvPr id="8" name="文本框 7">
            <a:extLst>
              <a:ext uri="{FF2B5EF4-FFF2-40B4-BE49-F238E27FC236}">
                <a16:creationId xmlns:a16="http://schemas.microsoft.com/office/drawing/2014/main" id="{9B0D3F4B-7A1F-4E5F-B104-3B463EF7A545}"/>
              </a:ext>
            </a:extLst>
          </p:cNvPr>
          <p:cNvSpPr txBox="1"/>
          <p:nvPr/>
        </p:nvSpPr>
        <p:spPr>
          <a:xfrm>
            <a:off x="0" y="6428671"/>
            <a:ext cx="7381997" cy="307777"/>
          </a:xfrm>
          <a:prstGeom prst="rect">
            <a:avLst/>
          </a:prstGeom>
          <a:noFill/>
        </p:spPr>
        <p:txBody>
          <a:bodyPr wrap="square">
            <a:spAutoFit/>
          </a:bodyPr>
          <a:lstStyle/>
          <a:p>
            <a:r>
              <a:rPr lang="en-US" altLang="zh-CN" sz="1400" dirty="0">
                <a:latin typeface="Arial" panose="020B0604020202020204" pitchFamily="34" charset="0"/>
                <a:cs typeface="Arial" panose="020B0604020202020204" pitchFamily="34" charset="0"/>
              </a:rPr>
              <a:t>        </a:t>
            </a:r>
            <a:r>
              <a:rPr lang="en-US" altLang="zh-CN" sz="1400" dirty="0" err="1">
                <a:latin typeface="Arial" panose="020B0604020202020204" pitchFamily="34" charset="0"/>
                <a:cs typeface="Arial" panose="020B0604020202020204" pitchFamily="34" charset="0"/>
              </a:rPr>
              <a:t>Siqi</a:t>
            </a:r>
            <a:r>
              <a:rPr lang="en-US" altLang="zh-CN" sz="1400" dirty="0">
                <a:latin typeface="Arial" panose="020B0604020202020204" pitchFamily="34" charset="0"/>
                <a:cs typeface="Arial" panose="020B0604020202020204" pitchFamily="34" charset="0"/>
              </a:rPr>
              <a:t> Shi,</a:t>
            </a:r>
            <a:r>
              <a:rPr lang="zh-CN" altLang="en-US" sz="1400" dirty="0">
                <a:latin typeface="Arial" panose="020B0604020202020204" pitchFamily="34" charset="0"/>
                <a:cs typeface="Arial" panose="020B0604020202020204" pitchFamily="34" charset="0"/>
              </a:rPr>
              <a:t> </a:t>
            </a:r>
            <a:r>
              <a:rPr lang="en-US" altLang="zh-CN" sz="1400" dirty="0">
                <a:latin typeface="Arial" panose="020B0604020202020204" pitchFamily="34" charset="0"/>
                <a:cs typeface="Arial" panose="020B0604020202020204" pitchFamily="34" charset="0"/>
              </a:rPr>
              <a:t>Yue Qi </a:t>
            </a:r>
            <a:r>
              <a:rPr lang="en-US" altLang="zh-CN" sz="1400" i="1" dirty="0">
                <a:latin typeface="Arial" panose="020B0604020202020204" pitchFamily="34" charset="0"/>
                <a:cs typeface="Arial" panose="020B0604020202020204" pitchFamily="34" charset="0"/>
              </a:rPr>
              <a:t>et al. </a:t>
            </a:r>
            <a:r>
              <a:rPr lang="en-US" altLang="zh-CN" sz="1400" i="1" dirty="0" err="1">
                <a:latin typeface="Arial" panose="020B0604020202020204" pitchFamily="34" charset="0"/>
                <a:cs typeface="Arial" panose="020B0604020202020204" pitchFamily="34" charset="0"/>
              </a:rPr>
              <a:t>npj</a:t>
            </a:r>
            <a:r>
              <a:rPr lang="en-US" altLang="zh-CN" sz="1400" i="1" dirty="0">
                <a:latin typeface="Arial" panose="020B0604020202020204" pitchFamily="34" charset="0"/>
                <a:cs typeface="Arial" panose="020B0604020202020204" pitchFamily="34" charset="0"/>
              </a:rPr>
              <a:t> </a:t>
            </a:r>
            <a:r>
              <a:rPr lang="en-US" altLang="zh-CN" sz="1400" i="1" dirty="0" err="1">
                <a:latin typeface="Arial" panose="020B0604020202020204" pitchFamily="34" charset="0"/>
                <a:cs typeface="Arial" panose="020B0604020202020204" pitchFamily="34" charset="0"/>
              </a:rPr>
              <a:t>Comput</a:t>
            </a:r>
            <a:r>
              <a:rPr lang="en-US" altLang="zh-CN" sz="1400" i="1" dirty="0">
                <a:latin typeface="Arial" panose="020B0604020202020204" pitchFamily="34" charset="0"/>
                <a:cs typeface="Arial" panose="020B0604020202020204" pitchFamily="34" charset="0"/>
              </a:rPr>
              <a:t>. Mater. </a:t>
            </a:r>
            <a:r>
              <a:rPr lang="en-US" altLang="zh-CN" sz="1400" b="1" dirty="0">
                <a:latin typeface="Arial" panose="020B0604020202020204" pitchFamily="34" charset="0"/>
                <a:cs typeface="Arial" panose="020B0604020202020204" pitchFamily="34" charset="0"/>
              </a:rPr>
              <a:t>2018</a:t>
            </a:r>
            <a:r>
              <a:rPr lang="en-US" altLang="zh-CN" sz="1400" dirty="0">
                <a:latin typeface="Arial" panose="020B0604020202020204" pitchFamily="34" charset="0"/>
                <a:cs typeface="Arial" panose="020B0604020202020204" pitchFamily="34" charset="0"/>
              </a:rPr>
              <a:t>, </a:t>
            </a:r>
            <a:r>
              <a:rPr lang="en-US" altLang="zh-CN" sz="1400" i="1" dirty="0">
                <a:latin typeface="Arial" panose="020B0604020202020204" pitchFamily="34" charset="0"/>
                <a:cs typeface="Arial" panose="020B0604020202020204" pitchFamily="34" charset="0"/>
              </a:rPr>
              <a:t>4</a:t>
            </a:r>
            <a:r>
              <a:rPr lang="en-US" altLang="zh-CN" sz="1400" dirty="0">
                <a:latin typeface="Arial" panose="020B0604020202020204" pitchFamily="34" charset="0"/>
                <a:cs typeface="Arial" panose="020B0604020202020204" pitchFamily="34" charset="0"/>
              </a:rPr>
              <a:t>, 1-26. </a:t>
            </a:r>
            <a:endParaRPr lang="zh-CN" altLang="en-US" sz="1400" dirty="0">
              <a:latin typeface="Arial" panose="020B060402020202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TextShape 1"/>
          <p:cNvSpPr txBox="1"/>
          <p:nvPr/>
        </p:nvSpPr>
        <p:spPr>
          <a:xfrm>
            <a:off x="6886800" y="6374160"/>
            <a:ext cx="2057040" cy="364680"/>
          </a:xfrm>
          <a:prstGeom prst="rect">
            <a:avLst/>
          </a:prstGeom>
          <a:noFill/>
          <a:ln w="0">
            <a:noFill/>
          </a:ln>
        </p:spPr>
        <p:txBody>
          <a:bodyPr anchor="ctr">
            <a:noAutofit/>
          </a:bodyPr>
          <a:lstStyle/>
          <a:p>
            <a:pPr algn="r">
              <a:lnSpc>
                <a:spcPct val="100000"/>
              </a:lnSpc>
            </a:pPr>
            <a:fld id="{552F617C-FE12-446C-91AA-2909974B0D8F}" type="slidenum">
              <a:rPr lang="en-US" sz="1400" b="0" strike="noStrike" spc="-1">
                <a:solidFill>
                  <a:srgbClr val="000000"/>
                </a:solidFill>
                <a:latin typeface="Arial"/>
                <a:ea typeface="微软雅黑"/>
              </a:rPr>
              <a:t>5</a:t>
            </a:fld>
            <a:endParaRPr lang="en-US" sz="1400" b="0" strike="noStrike" spc="-1">
              <a:latin typeface="Times New Roman"/>
            </a:endParaRPr>
          </a:p>
        </p:txBody>
      </p:sp>
      <p:sp>
        <p:nvSpPr>
          <p:cNvPr id="119" name="Line 2"/>
          <p:cNvSpPr/>
          <p:nvPr/>
        </p:nvSpPr>
        <p:spPr>
          <a:xfrm>
            <a:off x="0" y="833760"/>
            <a:ext cx="9158040" cy="0"/>
          </a:xfrm>
          <a:prstGeom prst="line">
            <a:avLst/>
          </a:prstGeom>
          <a:ln w="63500">
            <a:solidFill>
              <a:srgbClr val="0000CC"/>
            </a:solidFill>
            <a:round/>
          </a:ln>
        </p:spPr>
        <p:style>
          <a:lnRef idx="0">
            <a:scrgbClr r="0" g="0" b="0"/>
          </a:lnRef>
          <a:fillRef idx="0">
            <a:scrgbClr r="0" g="0" b="0"/>
          </a:fillRef>
          <a:effectRef idx="0">
            <a:scrgbClr r="0" g="0" b="0"/>
          </a:effectRef>
          <a:fontRef idx="minor"/>
        </p:style>
      </p:sp>
      <p:sp>
        <p:nvSpPr>
          <p:cNvPr id="120" name="CustomShape 3"/>
          <p:cNvSpPr/>
          <p:nvPr/>
        </p:nvSpPr>
        <p:spPr>
          <a:xfrm>
            <a:off x="0" y="158760"/>
            <a:ext cx="9143640" cy="67464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gn="ctr">
              <a:lnSpc>
                <a:spcPct val="90000"/>
              </a:lnSpc>
            </a:pPr>
            <a:r>
              <a:rPr lang="en-US" sz="3600" b="1" strike="noStrike" spc="-1" dirty="0">
                <a:solidFill>
                  <a:srgbClr val="3D3DE0"/>
                </a:solidFill>
                <a:latin typeface="Arial"/>
                <a:ea typeface="微软雅黑"/>
              </a:rPr>
              <a:t>SEI</a:t>
            </a:r>
            <a:r>
              <a:rPr lang="zh-CN" altLang="en-US" sz="3600" b="1" strike="noStrike" spc="-1" dirty="0">
                <a:solidFill>
                  <a:srgbClr val="3D3DE0"/>
                </a:solidFill>
                <a:latin typeface="Arial"/>
                <a:ea typeface="微软雅黑"/>
              </a:rPr>
              <a:t>模型和表征</a:t>
            </a:r>
            <a:r>
              <a:rPr lang="zh-CN" sz="3600" b="1" strike="noStrike" spc="-1" dirty="0">
                <a:solidFill>
                  <a:srgbClr val="3D3DE0"/>
                </a:solidFill>
                <a:latin typeface="Arial"/>
                <a:ea typeface="微软雅黑"/>
              </a:rPr>
              <a:t>发展历史</a:t>
            </a:r>
            <a:endParaRPr lang="en-US" sz="3600" b="0" strike="noStrike" spc="-1" dirty="0">
              <a:latin typeface="Arial"/>
            </a:endParaRPr>
          </a:p>
        </p:txBody>
      </p:sp>
      <p:pic>
        <p:nvPicPr>
          <p:cNvPr id="121" name="图片 120"/>
          <p:cNvPicPr/>
          <p:nvPr/>
        </p:nvPicPr>
        <p:blipFill>
          <a:blip r:embed="rId3"/>
          <a:stretch/>
        </p:blipFill>
        <p:spPr>
          <a:xfrm>
            <a:off x="601200" y="1079640"/>
            <a:ext cx="8001000" cy="5513760"/>
          </a:xfrm>
          <a:prstGeom prst="rect">
            <a:avLst/>
          </a:prstGeom>
          <a:ln w="0">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TextShape 1"/>
          <p:cNvSpPr txBox="1"/>
          <p:nvPr/>
        </p:nvSpPr>
        <p:spPr>
          <a:xfrm>
            <a:off x="6886800" y="6374160"/>
            <a:ext cx="2057040" cy="364680"/>
          </a:xfrm>
          <a:prstGeom prst="rect">
            <a:avLst/>
          </a:prstGeom>
          <a:noFill/>
          <a:ln w="0">
            <a:noFill/>
          </a:ln>
        </p:spPr>
        <p:txBody>
          <a:bodyPr anchor="ctr">
            <a:noAutofit/>
          </a:bodyPr>
          <a:lstStyle/>
          <a:p>
            <a:pPr algn="r">
              <a:lnSpc>
                <a:spcPct val="100000"/>
              </a:lnSpc>
            </a:pPr>
            <a:fld id="{8BF2B704-5A2D-453D-941D-2C3148132488}" type="slidenum">
              <a:rPr lang="en-US" sz="1400" b="0" strike="noStrike" spc="-1">
                <a:solidFill>
                  <a:srgbClr val="000000"/>
                </a:solidFill>
                <a:latin typeface="Arial"/>
                <a:ea typeface="微软雅黑"/>
              </a:rPr>
              <a:t>6</a:t>
            </a:fld>
            <a:endParaRPr lang="en-US" sz="1400" b="0" strike="noStrike" spc="-1">
              <a:latin typeface="Times New Roman"/>
            </a:endParaRPr>
          </a:p>
        </p:txBody>
      </p:sp>
      <p:sp>
        <p:nvSpPr>
          <p:cNvPr id="123" name="Line 2"/>
          <p:cNvSpPr/>
          <p:nvPr/>
        </p:nvSpPr>
        <p:spPr>
          <a:xfrm>
            <a:off x="0" y="833760"/>
            <a:ext cx="9158040" cy="0"/>
          </a:xfrm>
          <a:prstGeom prst="line">
            <a:avLst/>
          </a:prstGeom>
          <a:ln w="63500">
            <a:solidFill>
              <a:srgbClr val="0000CC"/>
            </a:solidFill>
            <a:round/>
          </a:ln>
        </p:spPr>
        <p:style>
          <a:lnRef idx="0">
            <a:scrgbClr r="0" g="0" b="0"/>
          </a:lnRef>
          <a:fillRef idx="0">
            <a:scrgbClr r="0" g="0" b="0"/>
          </a:fillRef>
          <a:effectRef idx="0">
            <a:scrgbClr r="0" g="0" b="0"/>
          </a:effectRef>
          <a:fontRef idx="minor"/>
        </p:style>
      </p:sp>
      <p:grpSp>
        <p:nvGrpSpPr>
          <p:cNvPr id="124" name="Group 3"/>
          <p:cNvGrpSpPr/>
          <p:nvPr/>
        </p:nvGrpSpPr>
        <p:grpSpPr>
          <a:xfrm>
            <a:off x="3570480" y="1352160"/>
            <a:ext cx="4932720" cy="1728360"/>
            <a:chOff x="3570480" y="1352160"/>
            <a:chExt cx="4932720" cy="1728360"/>
          </a:xfrm>
        </p:grpSpPr>
        <p:sp>
          <p:nvSpPr>
            <p:cNvPr id="125" name="CustomShape 4"/>
            <p:cNvSpPr/>
            <p:nvPr/>
          </p:nvSpPr>
          <p:spPr>
            <a:xfrm>
              <a:off x="3570480" y="1756440"/>
              <a:ext cx="4932720" cy="1324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50000"/>
                </a:lnSpc>
              </a:pPr>
              <a:r>
                <a:rPr lang="en-US" sz="1800" b="0" strike="noStrike" spc="-1" dirty="0">
                  <a:solidFill>
                    <a:srgbClr val="000000"/>
                  </a:solidFill>
                  <a:latin typeface="Arial"/>
                  <a:ea typeface="微软雅黑"/>
                </a:rPr>
                <a:t>      </a:t>
              </a:r>
              <a:r>
                <a:rPr lang="zh-CN" sz="1800" b="0" strike="noStrike" spc="-1" dirty="0">
                  <a:solidFill>
                    <a:srgbClr val="000000"/>
                  </a:solidFill>
                  <a:latin typeface="Arial"/>
                  <a:ea typeface="微软雅黑"/>
                </a:rPr>
                <a:t>来自电解质的有机和无机分解产物在界面处不均匀地沉积，形成具有结晶和无定形特征的微相镶嵌结构。</a:t>
              </a:r>
              <a:endParaRPr lang="en-US" sz="1800" b="0" strike="noStrike" spc="-1" dirty="0">
                <a:latin typeface="Arial"/>
              </a:endParaRPr>
            </a:p>
          </p:txBody>
        </p:sp>
        <p:sp>
          <p:nvSpPr>
            <p:cNvPr id="126" name="CustomShape 5"/>
            <p:cNvSpPr/>
            <p:nvPr/>
          </p:nvSpPr>
          <p:spPr>
            <a:xfrm>
              <a:off x="3570480" y="1352160"/>
              <a:ext cx="2160720" cy="395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720">
                <a:lnSpc>
                  <a:spcPct val="100000"/>
                </a:lnSpc>
                <a:buClr>
                  <a:srgbClr val="000000"/>
                </a:buClr>
                <a:buFont typeface="Wingdings" charset="2"/>
                <a:buChar char=""/>
              </a:pPr>
              <a:r>
                <a:rPr lang="en-US" sz="2000" b="0" strike="noStrike" spc="-1">
                  <a:solidFill>
                    <a:srgbClr val="000000"/>
                  </a:solidFill>
                  <a:latin typeface="Arial"/>
                  <a:ea typeface="微软雅黑"/>
                </a:rPr>
                <a:t>Mosaic SEI</a:t>
              </a:r>
              <a:endParaRPr lang="en-US" sz="2000" b="0" strike="noStrike" spc="-1">
                <a:latin typeface="Arial"/>
              </a:endParaRPr>
            </a:p>
          </p:txBody>
        </p:sp>
      </p:grpSp>
      <p:grpSp>
        <p:nvGrpSpPr>
          <p:cNvPr id="127" name="Group 6"/>
          <p:cNvGrpSpPr/>
          <p:nvPr/>
        </p:nvGrpSpPr>
        <p:grpSpPr>
          <a:xfrm>
            <a:off x="3570480" y="3969360"/>
            <a:ext cx="4932720" cy="1312560"/>
            <a:chOff x="3570480" y="3969360"/>
            <a:chExt cx="4932720" cy="1312560"/>
          </a:xfrm>
        </p:grpSpPr>
        <p:sp>
          <p:nvSpPr>
            <p:cNvPr id="128" name="CustomShape 7"/>
            <p:cNvSpPr/>
            <p:nvPr/>
          </p:nvSpPr>
          <p:spPr>
            <a:xfrm>
              <a:off x="3570480" y="4369320"/>
              <a:ext cx="4932720" cy="91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50000"/>
                </a:lnSpc>
              </a:pPr>
              <a:r>
                <a:rPr lang="en-US" sz="1800" b="0" strike="noStrike" spc="-1" dirty="0">
                  <a:solidFill>
                    <a:srgbClr val="000000"/>
                  </a:solidFill>
                  <a:latin typeface="Arial"/>
                  <a:ea typeface="微软雅黑"/>
                </a:rPr>
                <a:t>       </a:t>
              </a:r>
              <a:r>
                <a:rPr lang="zh-CN" sz="1800" b="0" strike="noStrike" spc="-1" dirty="0">
                  <a:solidFill>
                    <a:srgbClr val="000000"/>
                  </a:solidFill>
                  <a:latin typeface="Arial"/>
                  <a:ea typeface="微软雅黑"/>
                </a:rPr>
                <a:t>电解质分解后的成分均匀地排列，形成分隔有机层和无机层的有序和分层结构。</a:t>
              </a:r>
              <a:endParaRPr lang="en-US" sz="1800" b="0" strike="noStrike" spc="-1" dirty="0">
                <a:latin typeface="Arial"/>
              </a:endParaRPr>
            </a:p>
          </p:txBody>
        </p:sp>
        <p:sp>
          <p:nvSpPr>
            <p:cNvPr id="129" name="CustomShape 8"/>
            <p:cNvSpPr/>
            <p:nvPr/>
          </p:nvSpPr>
          <p:spPr>
            <a:xfrm>
              <a:off x="3570480" y="3969360"/>
              <a:ext cx="2269080" cy="395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720">
                <a:lnSpc>
                  <a:spcPct val="100000"/>
                </a:lnSpc>
                <a:buClr>
                  <a:srgbClr val="000000"/>
                </a:buClr>
                <a:buFont typeface="Wingdings" charset="2"/>
                <a:buChar char=""/>
              </a:pPr>
              <a:r>
                <a:rPr lang="en-US" sz="2000" b="0" strike="noStrike" spc="-1">
                  <a:solidFill>
                    <a:srgbClr val="000000"/>
                  </a:solidFill>
                  <a:latin typeface="Arial"/>
                  <a:ea typeface="微软雅黑"/>
                </a:rPr>
                <a:t>Multilayer SEI</a:t>
              </a:r>
              <a:endParaRPr lang="en-US" sz="2000" b="0" strike="noStrike" spc="-1">
                <a:latin typeface="Arial"/>
              </a:endParaRPr>
            </a:p>
          </p:txBody>
        </p:sp>
      </p:grpSp>
      <p:sp>
        <p:nvSpPr>
          <p:cNvPr id="130" name="CustomShape 9"/>
          <p:cNvSpPr/>
          <p:nvPr/>
        </p:nvSpPr>
        <p:spPr>
          <a:xfrm>
            <a:off x="0" y="158760"/>
            <a:ext cx="9143640" cy="67464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gn="ctr">
              <a:lnSpc>
                <a:spcPct val="90000"/>
              </a:lnSpc>
            </a:pPr>
            <a:r>
              <a:rPr lang="en-US" sz="3600" b="1" strike="noStrike" spc="-1">
                <a:solidFill>
                  <a:srgbClr val="3D3DE0"/>
                </a:solidFill>
                <a:latin typeface="Arial"/>
                <a:ea typeface="微软雅黑"/>
              </a:rPr>
              <a:t>SEI</a:t>
            </a:r>
            <a:r>
              <a:rPr lang="zh-CN" sz="3600" b="1" strike="noStrike" spc="-1">
                <a:solidFill>
                  <a:srgbClr val="3D3DE0"/>
                </a:solidFill>
                <a:latin typeface="Arial"/>
                <a:ea typeface="微软雅黑"/>
              </a:rPr>
              <a:t>的分类</a:t>
            </a:r>
            <a:endParaRPr lang="en-US" sz="3600" b="0" strike="noStrike" spc="-1">
              <a:latin typeface="Arial"/>
            </a:endParaRPr>
          </a:p>
        </p:txBody>
      </p:sp>
      <p:pic>
        <p:nvPicPr>
          <p:cNvPr id="131" name="图片 2"/>
          <p:cNvPicPr/>
          <p:nvPr/>
        </p:nvPicPr>
        <p:blipFill>
          <a:blip r:embed="rId2"/>
          <a:srcRect b="55984"/>
          <a:stretch/>
        </p:blipFill>
        <p:spPr>
          <a:xfrm>
            <a:off x="999000" y="1110960"/>
            <a:ext cx="2160720" cy="2176920"/>
          </a:xfrm>
          <a:prstGeom prst="rect">
            <a:avLst/>
          </a:prstGeom>
          <a:ln w="0">
            <a:noFill/>
          </a:ln>
        </p:spPr>
      </p:pic>
      <p:pic>
        <p:nvPicPr>
          <p:cNvPr id="132" name="图片 15"/>
          <p:cNvPicPr/>
          <p:nvPr/>
        </p:nvPicPr>
        <p:blipFill>
          <a:blip r:embed="rId2"/>
          <a:srcRect t="56074"/>
          <a:stretch/>
        </p:blipFill>
        <p:spPr>
          <a:xfrm>
            <a:off x="999000" y="3565440"/>
            <a:ext cx="2160720" cy="2172600"/>
          </a:xfrm>
          <a:prstGeom prst="rect">
            <a:avLst/>
          </a:prstGeom>
          <a:ln w="0">
            <a:noFill/>
          </a:ln>
        </p:spPr>
      </p:pic>
      <p:sp>
        <p:nvSpPr>
          <p:cNvPr id="133" name="CustomShape 10"/>
          <p:cNvSpPr/>
          <p:nvPr/>
        </p:nvSpPr>
        <p:spPr>
          <a:xfrm>
            <a:off x="0" y="6004800"/>
            <a:ext cx="9143640" cy="729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400" b="0" strike="noStrike" spc="-1">
                <a:solidFill>
                  <a:srgbClr val="000000"/>
                </a:solidFill>
                <a:latin typeface="Arial"/>
                <a:ea typeface="微软雅黑"/>
              </a:rPr>
              <a:t>        [1] Chongming Wang, Zihua Zhu </a:t>
            </a:r>
            <a:r>
              <a:rPr lang="en-US" sz="1400" b="0" i="1" strike="noStrike" spc="-1">
                <a:solidFill>
                  <a:srgbClr val="000000"/>
                </a:solidFill>
                <a:latin typeface="Arial"/>
                <a:ea typeface="微软雅黑"/>
              </a:rPr>
              <a:t>et al. Nat. Nanotech. </a:t>
            </a:r>
            <a:r>
              <a:rPr lang="en-US" sz="1400" b="1" strike="noStrike" spc="-1">
                <a:solidFill>
                  <a:srgbClr val="000000"/>
                </a:solidFill>
                <a:latin typeface="Arial"/>
                <a:ea typeface="微软雅黑"/>
              </a:rPr>
              <a:t>2020</a:t>
            </a:r>
            <a:r>
              <a:rPr lang="en-US" sz="1400" b="0" strike="noStrike" spc="-1">
                <a:solidFill>
                  <a:srgbClr val="000000"/>
                </a:solidFill>
                <a:latin typeface="Arial"/>
                <a:ea typeface="微软雅黑"/>
              </a:rPr>
              <a:t>, </a:t>
            </a:r>
            <a:r>
              <a:rPr lang="en-US" sz="1400" b="0" i="1" strike="noStrike" spc="-1">
                <a:solidFill>
                  <a:srgbClr val="000000"/>
                </a:solidFill>
                <a:latin typeface="Arial"/>
                <a:ea typeface="微软雅黑"/>
              </a:rPr>
              <a:t>15</a:t>
            </a:r>
            <a:r>
              <a:rPr lang="en-US" sz="1400" b="0" strike="noStrike" spc="-1">
                <a:solidFill>
                  <a:srgbClr val="000000"/>
                </a:solidFill>
                <a:latin typeface="Arial"/>
                <a:ea typeface="微软雅黑"/>
              </a:rPr>
              <a:t>, 224-230. </a:t>
            </a:r>
            <a:endParaRPr lang="en-US" sz="1400" b="0" strike="noStrike" spc="-1">
              <a:latin typeface="Arial"/>
            </a:endParaRPr>
          </a:p>
          <a:p>
            <a:pPr>
              <a:lnSpc>
                <a:spcPct val="100000"/>
              </a:lnSpc>
            </a:pPr>
            <a:r>
              <a:rPr lang="en-US" sz="1400" b="0" strike="noStrike" spc="-1">
                <a:solidFill>
                  <a:srgbClr val="000000"/>
                </a:solidFill>
                <a:latin typeface="Arial"/>
                <a:ea typeface="微软雅黑"/>
              </a:rPr>
              <a:t>        [2] Doron Aurbach </a:t>
            </a:r>
            <a:r>
              <a:rPr lang="en-US" sz="1400" b="0" i="1" strike="noStrike" spc="-1">
                <a:solidFill>
                  <a:srgbClr val="000000"/>
                </a:solidFill>
                <a:latin typeface="Arial"/>
                <a:ea typeface="微软雅黑"/>
              </a:rPr>
              <a:t>et al. J. Power Sources </a:t>
            </a:r>
            <a:r>
              <a:rPr lang="en-US" sz="1400" b="1" strike="noStrike" spc="-1">
                <a:solidFill>
                  <a:srgbClr val="000000"/>
                </a:solidFill>
                <a:latin typeface="Arial"/>
                <a:ea typeface="微软雅黑"/>
              </a:rPr>
              <a:t>1999</a:t>
            </a:r>
            <a:r>
              <a:rPr lang="en-US" sz="1400" b="0" strike="noStrike" spc="-1">
                <a:solidFill>
                  <a:srgbClr val="000000"/>
                </a:solidFill>
                <a:latin typeface="Arial"/>
                <a:ea typeface="微软雅黑"/>
              </a:rPr>
              <a:t>, </a:t>
            </a:r>
            <a:r>
              <a:rPr lang="en-US" sz="1400" b="0" i="1" strike="noStrike" spc="-1">
                <a:solidFill>
                  <a:srgbClr val="000000"/>
                </a:solidFill>
                <a:latin typeface="Arial"/>
                <a:ea typeface="微软雅黑"/>
              </a:rPr>
              <a:t>81</a:t>
            </a:r>
            <a:r>
              <a:rPr lang="en-US" sz="1400" b="0" strike="noStrike" spc="-1">
                <a:solidFill>
                  <a:srgbClr val="000000"/>
                </a:solidFill>
                <a:latin typeface="Arial"/>
                <a:ea typeface="微软雅黑"/>
              </a:rPr>
              <a:t>, 95-111.</a:t>
            </a:r>
            <a:endParaRPr lang="en-US" sz="1400" b="0" strike="noStrike" spc="-1">
              <a:latin typeface="Arial"/>
            </a:endParaRPr>
          </a:p>
          <a:p>
            <a:pPr>
              <a:lnSpc>
                <a:spcPct val="100000"/>
              </a:lnSpc>
            </a:pPr>
            <a:r>
              <a:rPr lang="en-US" sz="1400" b="0" strike="noStrike" spc="-1">
                <a:solidFill>
                  <a:srgbClr val="000000"/>
                </a:solidFill>
                <a:latin typeface="Arial"/>
                <a:ea typeface="微软雅黑"/>
              </a:rPr>
              <a:t>        [3] Emanuel Peled, Diana Golodnitsky </a:t>
            </a:r>
            <a:r>
              <a:rPr lang="en-US" sz="1400" b="0" i="1" strike="noStrike" spc="-1">
                <a:solidFill>
                  <a:srgbClr val="000000"/>
                </a:solidFill>
                <a:latin typeface="Arial"/>
                <a:ea typeface="微软雅黑"/>
              </a:rPr>
              <a:t>et al. J. Electrochem. Soc. </a:t>
            </a:r>
            <a:r>
              <a:rPr lang="en-US" sz="1400" b="1" strike="noStrike" spc="-1">
                <a:solidFill>
                  <a:srgbClr val="000000"/>
                </a:solidFill>
                <a:latin typeface="Arial"/>
                <a:ea typeface="微软雅黑"/>
              </a:rPr>
              <a:t>1997</a:t>
            </a:r>
            <a:r>
              <a:rPr lang="en-US" sz="1400" b="0" strike="noStrike" spc="-1">
                <a:solidFill>
                  <a:srgbClr val="000000"/>
                </a:solidFill>
                <a:latin typeface="Arial"/>
                <a:ea typeface="微软雅黑"/>
              </a:rPr>
              <a:t>, </a:t>
            </a:r>
            <a:r>
              <a:rPr lang="en-US" sz="1400" b="0" i="1" strike="noStrike" spc="-1">
                <a:solidFill>
                  <a:srgbClr val="000000"/>
                </a:solidFill>
                <a:latin typeface="Arial"/>
                <a:ea typeface="微软雅黑"/>
              </a:rPr>
              <a:t>144</a:t>
            </a:r>
            <a:r>
              <a:rPr lang="en-US" sz="1400" b="0" strike="noStrike" spc="-1">
                <a:solidFill>
                  <a:srgbClr val="000000"/>
                </a:solidFill>
                <a:latin typeface="Arial"/>
                <a:ea typeface="微软雅黑"/>
              </a:rPr>
              <a:t>, 208-210.</a:t>
            </a:r>
            <a:endParaRPr lang="en-US" sz="1400" b="0" strike="noStrike" spc="-1">
              <a:latin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CustomShape 1"/>
          <p:cNvSpPr/>
          <p:nvPr/>
        </p:nvSpPr>
        <p:spPr>
          <a:xfrm>
            <a:off x="0" y="158760"/>
            <a:ext cx="9143640" cy="67464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gn="ctr">
              <a:lnSpc>
                <a:spcPct val="90000"/>
              </a:lnSpc>
            </a:pPr>
            <a:r>
              <a:rPr lang="zh-CN" sz="3600" b="1" strike="noStrike" spc="-1">
                <a:solidFill>
                  <a:srgbClr val="3D3DE0"/>
                </a:solidFill>
                <a:latin typeface="Arial"/>
                <a:ea typeface="微软雅黑"/>
              </a:rPr>
              <a:t>锂离子电池的</a:t>
            </a:r>
            <a:r>
              <a:rPr lang="en-US" sz="3600" b="1" strike="noStrike" spc="-1">
                <a:solidFill>
                  <a:srgbClr val="3D3DE0"/>
                </a:solidFill>
                <a:latin typeface="Arial"/>
                <a:ea typeface="微软雅黑"/>
              </a:rPr>
              <a:t>SEI</a:t>
            </a:r>
            <a:endParaRPr lang="en-US" sz="3600" b="0" strike="noStrike" spc="-1">
              <a:latin typeface="Arial"/>
            </a:endParaRPr>
          </a:p>
        </p:txBody>
      </p:sp>
      <p:sp>
        <p:nvSpPr>
          <p:cNvPr id="135" name="Line 2"/>
          <p:cNvSpPr/>
          <p:nvPr/>
        </p:nvSpPr>
        <p:spPr>
          <a:xfrm>
            <a:off x="0" y="833760"/>
            <a:ext cx="9158040" cy="0"/>
          </a:xfrm>
          <a:prstGeom prst="line">
            <a:avLst/>
          </a:prstGeom>
          <a:ln w="63500">
            <a:solidFill>
              <a:srgbClr val="0000CC"/>
            </a:solidFill>
            <a:round/>
          </a:ln>
        </p:spPr>
        <p:style>
          <a:lnRef idx="0">
            <a:scrgbClr r="0" g="0" b="0"/>
          </a:lnRef>
          <a:fillRef idx="0">
            <a:scrgbClr r="0" g="0" b="0"/>
          </a:fillRef>
          <a:effectRef idx="0">
            <a:scrgbClr r="0" g="0" b="0"/>
          </a:effectRef>
          <a:fontRef idx="minor"/>
        </p:style>
      </p:sp>
      <p:sp>
        <p:nvSpPr>
          <p:cNvPr id="136" name="CustomShape 3"/>
          <p:cNvSpPr/>
          <p:nvPr/>
        </p:nvSpPr>
        <p:spPr>
          <a:xfrm>
            <a:off x="781200" y="1331640"/>
            <a:ext cx="4598280" cy="2375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285840" indent="-285480">
              <a:lnSpc>
                <a:spcPct val="150000"/>
              </a:lnSpc>
              <a:buClr>
                <a:srgbClr val="BFBFBF"/>
              </a:buClr>
              <a:buFont typeface="Wingdings" charset="2"/>
              <a:buChar char=""/>
            </a:pPr>
            <a:r>
              <a:rPr lang="zh-CN" sz="2000" b="0" strike="noStrike" spc="-1" dirty="0">
                <a:solidFill>
                  <a:srgbClr val="BFBFBF"/>
                </a:solidFill>
                <a:latin typeface="Arial"/>
                <a:ea typeface="微软雅黑"/>
              </a:rPr>
              <a:t>简介</a:t>
            </a:r>
            <a:endParaRPr lang="en-US" sz="2000" b="0" strike="noStrike" spc="-1" dirty="0">
              <a:latin typeface="Arial"/>
            </a:endParaRPr>
          </a:p>
          <a:p>
            <a:pPr marL="285840" indent="-285480">
              <a:lnSpc>
                <a:spcPct val="150000"/>
              </a:lnSpc>
              <a:buClr>
                <a:srgbClr val="000000"/>
              </a:buClr>
              <a:buFont typeface="Wingdings" charset="2"/>
              <a:buChar char=""/>
            </a:pPr>
            <a:r>
              <a:rPr lang="en-US" sz="2000" b="0" strike="noStrike" spc="-1" dirty="0">
                <a:solidFill>
                  <a:srgbClr val="000000"/>
                </a:solidFill>
                <a:latin typeface="Arial"/>
                <a:ea typeface="微软雅黑"/>
              </a:rPr>
              <a:t>SEI</a:t>
            </a:r>
            <a:r>
              <a:rPr lang="zh-CN" sz="2000" b="0" strike="noStrike" spc="-1" dirty="0">
                <a:solidFill>
                  <a:srgbClr val="000000"/>
                </a:solidFill>
                <a:latin typeface="Arial"/>
                <a:ea typeface="微软雅黑"/>
              </a:rPr>
              <a:t>的</a:t>
            </a:r>
            <a:r>
              <a:rPr lang="zh-CN" altLang="en-US" sz="2000" b="0" strike="noStrike" spc="-1" dirty="0">
                <a:solidFill>
                  <a:srgbClr val="000000"/>
                </a:solidFill>
                <a:latin typeface="Arial"/>
                <a:ea typeface="微软雅黑"/>
              </a:rPr>
              <a:t>动态</a:t>
            </a:r>
            <a:r>
              <a:rPr lang="zh-CN" sz="2000" b="0" strike="noStrike" spc="-1" dirty="0">
                <a:solidFill>
                  <a:srgbClr val="000000"/>
                </a:solidFill>
                <a:latin typeface="Arial"/>
                <a:ea typeface="微软雅黑"/>
              </a:rPr>
              <a:t>化学分辨表征</a:t>
            </a:r>
            <a:endParaRPr lang="en-US" sz="2000" b="0" strike="noStrike" spc="-1" dirty="0">
              <a:latin typeface="Arial"/>
            </a:endParaRPr>
          </a:p>
          <a:p>
            <a:pPr marL="285840" indent="-285480">
              <a:lnSpc>
                <a:spcPct val="150000"/>
              </a:lnSpc>
              <a:buClr>
                <a:srgbClr val="BFBFBF"/>
              </a:buClr>
              <a:buFont typeface="Wingdings" charset="2"/>
              <a:buChar char=""/>
            </a:pPr>
            <a:r>
              <a:rPr lang="en-US" sz="2000" b="0" strike="noStrike" spc="-1" dirty="0">
                <a:solidFill>
                  <a:srgbClr val="BFBFBF"/>
                </a:solidFill>
                <a:latin typeface="Arial"/>
                <a:ea typeface="微软雅黑"/>
              </a:rPr>
              <a:t>SEI</a:t>
            </a:r>
            <a:r>
              <a:rPr lang="zh-CN" sz="2000" b="0" strike="noStrike" spc="-1" dirty="0">
                <a:solidFill>
                  <a:srgbClr val="BFBFBF"/>
                </a:solidFill>
                <a:latin typeface="Arial"/>
                <a:ea typeface="微软雅黑"/>
              </a:rPr>
              <a:t>的空间分辨表征 </a:t>
            </a:r>
            <a:endParaRPr lang="en-US" sz="2000" b="0" strike="noStrike" spc="-1" dirty="0">
              <a:latin typeface="Arial"/>
            </a:endParaRPr>
          </a:p>
          <a:p>
            <a:pPr marL="285840" indent="-285480">
              <a:lnSpc>
                <a:spcPct val="150000"/>
              </a:lnSpc>
              <a:buClr>
                <a:srgbClr val="BFBFBF"/>
              </a:buClr>
              <a:buFont typeface="Wingdings" charset="2"/>
              <a:buChar char=""/>
            </a:pPr>
            <a:r>
              <a:rPr lang="zh-CN" sz="2000" b="0" strike="noStrike" spc="-1" dirty="0">
                <a:solidFill>
                  <a:srgbClr val="BFBFBF"/>
                </a:solidFill>
                <a:latin typeface="Arial"/>
                <a:ea typeface="微软雅黑"/>
              </a:rPr>
              <a:t>总结与展望</a:t>
            </a:r>
            <a:endParaRPr lang="en-US" sz="2000" b="0" strike="noStrike" spc="-1" dirty="0">
              <a:latin typeface="Arial"/>
            </a:endParaRPr>
          </a:p>
          <a:p>
            <a:pPr marL="285840" indent="-285480">
              <a:lnSpc>
                <a:spcPct val="150000"/>
              </a:lnSpc>
              <a:buClr>
                <a:srgbClr val="BFBFBF"/>
              </a:buClr>
              <a:buFont typeface="Wingdings" charset="2"/>
              <a:buChar char=""/>
            </a:pPr>
            <a:r>
              <a:rPr lang="zh-CN" sz="2000" b="0" strike="noStrike" spc="-1" dirty="0">
                <a:solidFill>
                  <a:srgbClr val="BFBFBF"/>
                </a:solidFill>
                <a:latin typeface="Arial"/>
                <a:ea typeface="微软雅黑"/>
              </a:rPr>
              <a:t>参考文献及致谢</a:t>
            </a:r>
            <a:endParaRPr lang="en-US" sz="2000" b="0" strike="noStrike" spc="-1" dirty="0">
              <a:latin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CustomShape 1"/>
          <p:cNvSpPr/>
          <p:nvPr/>
        </p:nvSpPr>
        <p:spPr>
          <a:xfrm>
            <a:off x="726120" y="5865770"/>
            <a:ext cx="770580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zh-CN" sz="1800" b="0" strike="noStrike" spc="-1" dirty="0">
                <a:solidFill>
                  <a:srgbClr val="000000"/>
                </a:solidFill>
                <a:latin typeface="Arial"/>
                <a:ea typeface="微软雅黑"/>
              </a:rPr>
              <a:t>用一束聚焦的离子束溅射样品表面，通过检测二次离子而确定表面</a:t>
            </a:r>
            <a:r>
              <a:rPr lang="en-US" sz="1800" b="0" strike="noStrike" spc="-1" dirty="0">
                <a:solidFill>
                  <a:srgbClr val="000000"/>
                </a:solidFill>
                <a:latin typeface="Arial"/>
                <a:ea typeface="微软雅黑"/>
              </a:rPr>
              <a:t>(1-5 nm)</a:t>
            </a:r>
            <a:r>
              <a:rPr lang="zh-CN" sz="1800" b="0" strike="noStrike" spc="-1" dirty="0">
                <a:solidFill>
                  <a:srgbClr val="000000"/>
                </a:solidFill>
                <a:latin typeface="Arial"/>
                <a:ea typeface="微软雅黑"/>
              </a:rPr>
              <a:t>薄层的原子、分子组成的质谱方法</a:t>
            </a:r>
            <a:endParaRPr lang="en-US" sz="1800" b="0" strike="noStrike" spc="-1" dirty="0">
              <a:latin typeface="Arial"/>
            </a:endParaRPr>
          </a:p>
        </p:txBody>
      </p:sp>
      <p:pic>
        <p:nvPicPr>
          <p:cNvPr id="138" name="图片 9"/>
          <p:cNvPicPr/>
          <p:nvPr/>
        </p:nvPicPr>
        <p:blipFill>
          <a:blip r:embed="rId2"/>
          <a:stretch/>
        </p:blipFill>
        <p:spPr>
          <a:xfrm>
            <a:off x="1372680" y="1149300"/>
            <a:ext cx="6412680" cy="4559400"/>
          </a:xfrm>
          <a:prstGeom prst="rect">
            <a:avLst/>
          </a:prstGeom>
          <a:ln w="0">
            <a:noFill/>
          </a:ln>
        </p:spPr>
      </p:pic>
      <p:sp>
        <p:nvSpPr>
          <p:cNvPr id="139" name="Line 2"/>
          <p:cNvSpPr/>
          <p:nvPr/>
        </p:nvSpPr>
        <p:spPr>
          <a:xfrm>
            <a:off x="0" y="833760"/>
            <a:ext cx="9158040" cy="0"/>
          </a:xfrm>
          <a:prstGeom prst="line">
            <a:avLst/>
          </a:prstGeom>
          <a:ln w="63500">
            <a:solidFill>
              <a:srgbClr val="0000CC"/>
            </a:solidFill>
            <a:round/>
          </a:ln>
        </p:spPr>
        <p:style>
          <a:lnRef idx="0">
            <a:scrgbClr r="0" g="0" b="0"/>
          </a:lnRef>
          <a:fillRef idx="0">
            <a:scrgbClr r="0" g="0" b="0"/>
          </a:fillRef>
          <a:effectRef idx="0">
            <a:scrgbClr r="0" g="0" b="0"/>
          </a:effectRef>
          <a:fontRef idx="minor"/>
        </p:style>
      </p:sp>
      <p:sp>
        <p:nvSpPr>
          <p:cNvPr id="140" name="CustomShape 3"/>
          <p:cNvSpPr/>
          <p:nvPr/>
        </p:nvSpPr>
        <p:spPr>
          <a:xfrm>
            <a:off x="0" y="158760"/>
            <a:ext cx="9143640" cy="67464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gn="ctr">
              <a:lnSpc>
                <a:spcPct val="90000"/>
              </a:lnSpc>
            </a:pPr>
            <a:r>
              <a:rPr lang="zh-CN" sz="3600" b="1" strike="noStrike" spc="-1" dirty="0">
                <a:solidFill>
                  <a:srgbClr val="3D3DE0"/>
                </a:solidFill>
                <a:latin typeface="Arial"/>
                <a:ea typeface="微软雅黑"/>
              </a:rPr>
              <a:t>二次离子质谱</a:t>
            </a:r>
            <a:r>
              <a:rPr lang="en-US" sz="3600" b="1" strike="noStrike" spc="-1" dirty="0">
                <a:solidFill>
                  <a:srgbClr val="3D3DE0"/>
                </a:solidFill>
                <a:latin typeface="Arial"/>
                <a:ea typeface="微软雅黑"/>
              </a:rPr>
              <a:t>(SIMS)</a:t>
            </a:r>
            <a:endParaRPr lang="en-US" sz="3600" b="0" strike="noStrike" spc="-1" dirty="0">
              <a:latin typeface="Arial"/>
            </a:endParaRPr>
          </a:p>
        </p:txBody>
      </p:sp>
      <p:sp>
        <p:nvSpPr>
          <p:cNvPr id="141" name="TextShape 4"/>
          <p:cNvSpPr txBox="1"/>
          <p:nvPr/>
        </p:nvSpPr>
        <p:spPr>
          <a:xfrm>
            <a:off x="6886800" y="6374160"/>
            <a:ext cx="2057040" cy="364680"/>
          </a:xfrm>
          <a:prstGeom prst="rect">
            <a:avLst/>
          </a:prstGeom>
          <a:noFill/>
          <a:ln w="0">
            <a:noFill/>
          </a:ln>
        </p:spPr>
        <p:txBody>
          <a:bodyPr anchor="ctr">
            <a:noAutofit/>
          </a:bodyPr>
          <a:lstStyle/>
          <a:p>
            <a:pPr algn="r">
              <a:lnSpc>
                <a:spcPct val="100000"/>
              </a:lnSpc>
            </a:pPr>
            <a:fld id="{583F46F0-302D-4C0A-892A-FB9174123C0B}" type="slidenum">
              <a:rPr lang="en-US" sz="1400" b="0" strike="noStrike" spc="-1">
                <a:solidFill>
                  <a:srgbClr val="000000"/>
                </a:solidFill>
                <a:latin typeface="Arial"/>
                <a:ea typeface="微软雅黑"/>
              </a:rPr>
              <a:t>8</a:t>
            </a:fld>
            <a:endParaRPr lang="en-US" sz="1400" b="0" strike="noStrike" spc="-1">
              <a:latin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CustomShape 1"/>
          <p:cNvSpPr/>
          <p:nvPr/>
        </p:nvSpPr>
        <p:spPr>
          <a:xfrm>
            <a:off x="344880" y="1135800"/>
            <a:ext cx="5305680" cy="1614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720">
              <a:lnSpc>
                <a:spcPct val="100000"/>
              </a:lnSpc>
              <a:buClr>
                <a:srgbClr val="000000"/>
              </a:buClr>
              <a:buFont typeface="Arial"/>
              <a:buChar char="•"/>
            </a:pPr>
            <a:r>
              <a:rPr lang="en-US" sz="1800" b="0" strike="noStrike" spc="-1" dirty="0">
                <a:solidFill>
                  <a:srgbClr val="000000"/>
                </a:solidFill>
                <a:latin typeface="Arial"/>
                <a:ea typeface="微软雅黑"/>
              </a:rPr>
              <a:t>XPS, IR</a:t>
            </a:r>
            <a:r>
              <a:rPr lang="zh-CN" sz="1800" b="0" strike="noStrike" spc="-1" dirty="0">
                <a:solidFill>
                  <a:srgbClr val="000000"/>
                </a:solidFill>
                <a:latin typeface="Arial"/>
                <a:ea typeface="微软雅黑"/>
              </a:rPr>
              <a:t>等光谱手段：主要表征化学组成和原子结合形态，但无法对</a:t>
            </a:r>
            <a:r>
              <a:rPr lang="en-US" sz="1800" b="0" strike="noStrike" spc="-1" dirty="0">
                <a:solidFill>
                  <a:srgbClr val="000000"/>
                </a:solidFill>
                <a:latin typeface="Arial"/>
                <a:ea typeface="微软雅黑"/>
              </a:rPr>
              <a:t>SEI</a:t>
            </a:r>
            <a:r>
              <a:rPr lang="zh-CN" sz="1800" b="0" strike="noStrike" spc="-1" dirty="0">
                <a:solidFill>
                  <a:srgbClr val="000000"/>
                </a:solidFill>
                <a:latin typeface="Arial"/>
                <a:ea typeface="微软雅黑"/>
              </a:rPr>
              <a:t>形貌进行分析，空间分辨率</a:t>
            </a:r>
            <a:r>
              <a:rPr lang="zh-CN" altLang="en-US" sz="1800" b="0" strike="noStrike" spc="-1" dirty="0">
                <a:solidFill>
                  <a:srgbClr val="000000"/>
                </a:solidFill>
                <a:latin typeface="Arial"/>
                <a:ea typeface="微软雅黑"/>
              </a:rPr>
              <a:t>差</a:t>
            </a:r>
            <a:endParaRPr lang="en-US" sz="1800" b="0" strike="noStrike" spc="-1" dirty="0">
              <a:latin typeface="Arial"/>
            </a:endParaRPr>
          </a:p>
          <a:p>
            <a:pPr marL="343080" indent="-342720">
              <a:lnSpc>
                <a:spcPct val="100000"/>
              </a:lnSpc>
              <a:spcBef>
                <a:spcPts val="1199"/>
              </a:spcBef>
              <a:buClr>
                <a:srgbClr val="000000"/>
              </a:buClr>
              <a:buFont typeface="Arial"/>
              <a:buChar char="•"/>
            </a:pPr>
            <a:r>
              <a:rPr lang="en-US" sz="1800" b="0" strike="noStrike" spc="-1" dirty="0">
                <a:solidFill>
                  <a:srgbClr val="000000"/>
                </a:solidFill>
                <a:latin typeface="Arial"/>
                <a:ea typeface="微软雅黑"/>
              </a:rPr>
              <a:t>TEM, AFM</a:t>
            </a:r>
            <a:r>
              <a:rPr lang="zh-CN" sz="1800" b="0" strike="noStrike" spc="-1" dirty="0">
                <a:solidFill>
                  <a:srgbClr val="000000"/>
                </a:solidFill>
                <a:latin typeface="Arial"/>
                <a:ea typeface="微软雅黑"/>
              </a:rPr>
              <a:t>等显微镜：主要表征形貌，</a:t>
            </a:r>
            <a:r>
              <a:rPr lang="zh-CN" altLang="en-US" sz="1800" b="0" strike="noStrike" spc="-1" dirty="0">
                <a:solidFill>
                  <a:srgbClr val="000000"/>
                </a:solidFill>
                <a:latin typeface="Arial"/>
                <a:ea typeface="微软雅黑"/>
              </a:rPr>
              <a:t>很难</a:t>
            </a:r>
            <a:r>
              <a:rPr lang="zh-CN" sz="1800" b="0" strike="noStrike" spc="-1" dirty="0">
                <a:solidFill>
                  <a:srgbClr val="000000"/>
                </a:solidFill>
                <a:latin typeface="Arial"/>
                <a:ea typeface="微软雅黑"/>
              </a:rPr>
              <a:t>分析</a:t>
            </a:r>
            <a:r>
              <a:rPr lang="en-US" sz="1800" b="0" strike="noStrike" spc="-1" dirty="0">
                <a:solidFill>
                  <a:srgbClr val="000000"/>
                </a:solidFill>
                <a:latin typeface="Arial"/>
                <a:ea typeface="微软雅黑"/>
              </a:rPr>
              <a:t>SEI</a:t>
            </a:r>
            <a:r>
              <a:rPr lang="zh-CN" sz="1800" b="0" strike="noStrike" spc="-1" dirty="0">
                <a:solidFill>
                  <a:srgbClr val="000000"/>
                </a:solidFill>
                <a:latin typeface="Arial"/>
                <a:ea typeface="微软雅黑"/>
              </a:rPr>
              <a:t>化学组成</a:t>
            </a:r>
            <a:endParaRPr lang="en-US" sz="1800" b="0" strike="noStrike" spc="-1" dirty="0">
              <a:latin typeface="Arial"/>
            </a:endParaRPr>
          </a:p>
        </p:txBody>
      </p:sp>
      <p:pic>
        <p:nvPicPr>
          <p:cNvPr id="143" name="图片 7"/>
          <p:cNvPicPr/>
          <p:nvPr/>
        </p:nvPicPr>
        <p:blipFill>
          <a:blip r:embed="rId2"/>
          <a:stretch/>
        </p:blipFill>
        <p:spPr>
          <a:xfrm>
            <a:off x="460800" y="2910240"/>
            <a:ext cx="5073480" cy="2478960"/>
          </a:xfrm>
          <a:prstGeom prst="rect">
            <a:avLst/>
          </a:prstGeom>
          <a:ln w="0">
            <a:noFill/>
          </a:ln>
        </p:spPr>
      </p:pic>
      <p:grpSp>
        <p:nvGrpSpPr>
          <p:cNvPr id="144" name="Group 2"/>
          <p:cNvGrpSpPr/>
          <p:nvPr/>
        </p:nvGrpSpPr>
        <p:grpSpPr>
          <a:xfrm>
            <a:off x="5767740" y="2392559"/>
            <a:ext cx="3044520" cy="4035600"/>
            <a:chOff x="5790240" y="2311200"/>
            <a:chExt cx="3044520" cy="4035600"/>
          </a:xfrm>
        </p:grpSpPr>
        <p:pic>
          <p:nvPicPr>
            <p:cNvPr id="145" name="图片 8"/>
            <p:cNvPicPr/>
            <p:nvPr/>
          </p:nvPicPr>
          <p:blipFill rotWithShape="1">
            <a:blip r:embed="rId3"/>
            <a:srcRect t="31777" r="66894"/>
            <a:stretch/>
          </p:blipFill>
          <p:spPr>
            <a:xfrm>
              <a:off x="5790240" y="3485212"/>
              <a:ext cx="2334960" cy="2753227"/>
            </a:xfrm>
            <a:prstGeom prst="rect">
              <a:avLst/>
            </a:prstGeom>
            <a:ln w="0">
              <a:noFill/>
            </a:ln>
          </p:spPr>
        </p:pic>
        <p:pic>
          <p:nvPicPr>
            <p:cNvPr id="146" name="图片 9"/>
            <p:cNvPicPr/>
            <p:nvPr/>
          </p:nvPicPr>
          <p:blipFill>
            <a:blip r:embed="rId3"/>
            <a:srcRect l="89770" r="172"/>
            <a:stretch/>
          </p:blipFill>
          <p:spPr>
            <a:xfrm>
              <a:off x="8125560" y="2311200"/>
              <a:ext cx="709200" cy="4035600"/>
            </a:xfrm>
            <a:prstGeom prst="rect">
              <a:avLst/>
            </a:prstGeom>
            <a:ln w="0">
              <a:noFill/>
            </a:ln>
          </p:spPr>
        </p:pic>
        <p:pic>
          <p:nvPicPr>
            <p:cNvPr id="147" name="图片 10"/>
            <p:cNvPicPr/>
            <p:nvPr/>
          </p:nvPicPr>
          <p:blipFill>
            <a:blip r:embed="rId3"/>
            <a:srcRect l="40283" t="95565" r="44561"/>
            <a:stretch/>
          </p:blipFill>
          <p:spPr>
            <a:xfrm>
              <a:off x="6379200" y="6051960"/>
              <a:ext cx="1569240" cy="262440"/>
            </a:xfrm>
            <a:prstGeom prst="rect">
              <a:avLst/>
            </a:prstGeom>
            <a:ln w="0">
              <a:noFill/>
            </a:ln>
          </p:spPr>
        </p:pic>
      </p:grpSp>
      <p:sp>
        <p:nvSpPr>
          <p:cNvPr id="151" name="CustomShape 6"/>
          <p:cNvSpPr/>
          <p:nvPr/>
        </p:nvSpPr>
        <p:spPr>
          <a:xfrm>
            <a:off x="344880" y="5532840"/>
            <a:ext cx="549036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285840" indent="-285480">
              <a:lnSpc>
                <a:spcPct val="100000"/>
              </a:lnSpc>
              <a:buClr>
                <a:srgbClr val="000000"/>
              </a:buClr>
              <a:buFont typeface="Arial"/>
              <a:buChar char="•"/>
            </a:pPr>
            <a:r>
              <a:rPr lang="en-US" sz="1800" b="0" strike="noStrike" spc="-1" dirty="0">
                <a:solidFill>
                  <a:srgbClr val="000000"/>
                </a:solidFill>
                <a:latin typeface="Arial"/>
                <a:ea typeface="微软雅黑"/>
              </a:rPr>
              <a:t>Operando-SIMS</a:t>
            </a:r>
            <a:r>
              <a:rPr lang="zh-CN" sz="1800" b="0" strike="noStrike" spc="-1" dirty="0">
                <a:solidFill>
                  <a:srgbClr val="000000"/>
                </a:solidFill>
                <a:latin typeface="Arial"/>
                <a:ea typeface="微软雅黑"/>
              </a:rPr>
              <a:t>可以结合</a:t>
            </a:r>
            <a:r>
              <a:rPr lang="zh-CN" altLang="en-US" sz="1800" b="0" strike="noStrike" spc="-1" dirty="0">
                <a:solidFill>
                  <a:srgbClr val="000000"/>
                </a:solidFill>
                <a:latin typeface="Arial"/>
                <a:ea typeface="微软雅黑"/>
              </a:rPr>
              <a:t>化学</a:t>
            </a:r>
            <a:r>
              <a:rPr lang="zh-CN" sz="1800" b="0" strike="noStrike" spc="-1" dirty="0">
                <a:solidFill>
                  <a:srgbClr val="000000"/>
                </a:solidFill>
                <a:latin typeface="Arial"/>
                <a:ea typeface="微软雅黑"/>
              </a:rPr>
              <a:t>、时间分辨和</a:t>
            </a:r>
            <a:r>
              <a:rPr lang="zh-CN" altLang="en-US" sz="1800" b="0" strike="noStrike" spc="-1" dirty="0">
                <a:solidFill>
                  <a:srgbClr val="000000"/>
                </a:solidFill>
                <a:latin typeface="Arial"/>
                <a:ea typeface="微软雅黑"/>
              </a:rPr>
              <a:t>空间</a:t>
            </a:r>
            <a:r>
              <a:rPr lang="zh-CN" sz="1800" b="0" strike="noStrike" spc="-1" dirty="0">
                <a:solidFill>
                  <a:srgbClr val="000000"/>
                </a:solidFill>
                <a:latin typeface="Arial"/>
                <a:ea typeface="微软雅黑"/>
              </a:rPr>
              <a:t>分辨，对</a:t>
            </a:r>
            <a:r>
              <a:rPr lang="en-US" sz="1800" b="0" strike="noStrike" spc="-1" dirty="0">
                <a:solidFill>
                  <a:srgbClr val="000000"/>
                </a:solidFill>
                <a:latin typeface="Arial"/>
                <a:ea typeface="微软雅黑"/>
              </a:rPr>
              <a:t>SEI</a:t>
            </a:r>
            <a:r>
              <a:rPr lang="zh-CN" sz="1800" b="0" strike="noStrike" spc="-1" dirty="0">
                <a:solidFill>
                  <a:srgbClr val="000000"/>
                </a:solidFill>
                <a:latin typeface="Arial"/>
                <a:ea typeface="微软雅黑"/>
              </a:rPr>
              <a:t>形成动力学、结构进行研究</a:t>
            </a:r>
            <a:endParaRPr lang="en-US" sz="1800" b="0" strike="noStrike" spc="-1" dirty="0">
              <a:latin typeface="Arial"/>
            </a:endParaRPr>
          </a:p>
        </p:txBody>
      </p:sp>
      <p:sp>
        <p:nvSpPr>
          <p:cNvPr id="152" name="Line 7"/>
          <p:cNvSpPr/>
          <p:nvPr/>
        </p:nvSpPr>
        <p:spPr>
          <a:xfrm>
            <a:off x="0" y="833760"/>
            <a:ext cx="9158040" cy="0"/>
          </a:xfrm>
          <a:prstGeom prst="line">
            <a:avLst/>
          </a:prstGeom>
          <a:ln w="63500">
            <a:solidFill>
              <a:srgbClr val="0000CC"/>
            </a:solidFill>
            <a:round/>
          </a:ln>
        </p:spPr>
        <p:style>
          <a:lnRef idx="0">
            <a:scrgbClr r="0" g="0" b="0"/>
          </a:lnRef>
          <a:fillRef idx="0">
            <a:scrgbClr r="0" g="0" b="0"/>
          </a:fillRef>
          <a:effectRef idx="0">
            <a:scrgbClr r="0" g="0" b="0"/>
          </a:effectRef>
          <a:fontRef idx="minor"/>
        </p:style>
      </p:sp>
      <p:sp>
        <p:nvSpPr>
          <p:cNvPr id="153" name="CustomShape 8"/>
          <p:cNvSpPr/>
          <p:nvPr/>
        </p:nvSpPr>
        <p:spPr>
          <a:xfrm>
            <a:off x="0" y="158760"/>
            <a:ext cx="9143640" cy="67464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gn="ctr">
              <a:lnSpc>
                <a:spcPct val="90000"/>
              </a:lnSpc>
            </a:pPr>
            <a:r>
              <a:rPr lang="en-US" sz="3600" b="1" strike="noStrike" spc="-1" dirty="0">
                <a:solidFill>
                  <a:srgbClr val="3D3DE0"/>
                </a:solidFill>
                <a:latin typeface="Arial"/>
                <a:ea typeface="微软雅黑"/>
              </a:rPr>
              <a:t>Operando-SIMS</a:t>
            </a:r>
            <a:r>
              <a:rPr lang="zh-CN" sz="3600" b="1" strike="noStrike" spc="-1" dirty="0">
                <a:solidFill>
                  <a:srgbClr val="3D3DE0"/>
                </a:solidFill>
                <a:latin typeface="Arial"/>
                <a:ea typeface="微软雅黑"/>
              </a:rPr>
              <a:t>原理</a:t>
            </a:r>
            <a:endParaRPr lang="en-US" sz="3600" b="0" strike="noStrike" spc="-1" dirty="0">
              <a:latin typeface="Arial"/>
            </a:endParaRPr>
          </a:p>
        </p:txBody>
      </p:sp>
      <p:sp>
        <p:nvSpPr>
          <p:cNvPr id="154" name="TextShape 9"/>
          <p:cNvSpPr txBox="1"/>
          <p:nvPr/>
        </p:nvSpPr>
        <p:spPr>
          <a:xfrm>
            <a:off x="6886800" y="6374160"/>
            <a:ext cx="2057040" cy="364680"/>
          </a:xfrm>
          <a:prstGeom prst="rect">
            <a:avLst/>
          </a:prstGeom>
          <a:noFill/>
          <a:ln w="0">
            <a:noFill/>
          </a:ln>
        </p:spPr>
        <p:txBody>
          <a:bodyPr anchor="ctr">
            <a:noAutofit/>
          </a:bodyPr>
          <a:lstStyle/>
          <a:p>
            <a:pPr algn="r">
              <a:lnSpc>
                <a:spcPct val="100000"/>
              </a:lnSpc>
            </a:pPr>
            <a:fld id="{E75663FF-9B63-4DB3-8F70-7CF7D0C1A48E}" type="slidenum">
              <a:rPr lang="en-US" sz="1400" b="0" strike="noStrike" spc="-1">
                <a:solidFill>
                  <a:srgbClr val="000000"/>
                </a:solidFill>
                <a:latin typeface="Arial"/>
                <a:ea typeface="微软雅黑"/>
              </a:rPr>
              <a:t>9</a:t>
            </a:fld>
            <a:endParaRPr lang="en-US" sz="1400" b="0" strike="noStrike" spc="-1">
              <a:latin typeface="Times New Roman"/>
            </a:endParaRPr>
          </a:p>
        </p:txBody>
      </p:sp>
      <p:sp>
        <p:nvSpPr>
          <p:cNvPr id="155" name="CustomShape 10"/>
          <p:cNvSpPr/>
          <p:nvPr/>
        </p:nvSpPr>
        <p:spPr>
          <a:xfrm>
            <a:off x="0" y="6428520"/>
            <a:ext cx="7381800" cy="30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400" b="0" strike="noStrike" spc="-1">
                <a:solidFill>
                  <a:srgbClr val="000000"/>
                </a:solidFill>
                <a:latin typeface="Arial"/>
                <a:ea typeface="微软雅黑"/>
              </a:rPr>
              <a:t>        Chongming Wang, Zihua Zhu </a:t>
            </a:r>
            <a:r>
              <a:rPr lang="en-US" sz="1400" b="0" i="1" strike="noStrike" spc="-1">
                <a:solidFill>
                  <a:srgbClr val="000000"/>
                </a:solidFill>
                <a:latin typeface="Arial"/>
                <a:ea typeface="微软雅黑"/>
              </a:rPr>
              <a:t>et al. Nat. Nanotech. </a:t>
            </a:r>
            <a:r>
              <a:rPr lang="en-US" sz="1400" b="1" strike="noStrike" spc="-1">
                <a:solidFill>
                  <a:srgbClr val="000000"/>
                </a:solidFill>
                <a:latin typeface="Arial"/>
                <a:ea typeface="微软雅黑"/>
              </a:rPr>
              <a:t>2020</a:t>
            </a:r>
            <a:r>
              <a:rPr lang="en-US" sz="1400" b="0" strike="noStrike" spc="-1">
                <a:solidFill>
                  <a:srgbClr val="000000"/>
                </a:solidFill>
                <a:latin typeface="Arial"/>
                <a:ea typeface="微软雅黑"/>
              </a:rPr>
              <a:t>, </a:t>
            </a:r>
            <a:r>
              <a:rPr lang="en-US" sz="1400" b="0" i="1" strike="noStrike" spc="-1">
                <a:solidFill>
                  <a:srgbClr val="000000"/>
                </a:solidFill>
                <a:latin typeface="Arial"/>
                <a:ea typeface="微软雅黑"/>
              </a:rPr>
              <a:t>15</a:t>
            </a:r>
            <a:r>
              <a:rPr lang="en-US" sz="1400" b="0" strike="noStrike" spc="-1">
                <a:solidFill>
                  <a:srgbClr val="000000"/>
                </a:solidFill>
                <a:latin typeface="Arial"/>
                <a:ea typeface="微软雅黑"/>
              </a:rPr>
              <a:t>, 224-230.</a:t>
            </a:r>
            <a:endParaRPr lang="en-US" sz="1400" b="0" strike="noStrike" spc="-1">
              <a:latin typeface="Arial"/>
            </a:endParaRPr>
          </a:p>
        </p:txBody>
      </p:sp>
      <p:grpSp>
        <p:nvGrpSpPr>
          <p:cNvPr id="4" name="组合 3">
            <a:extLst>
              <a:ext uri="{FF2B5EF4-FFF2-40B4-BE49-F238E27FC236}">
                <a16:creationId xmlns:a16="http://schemas.microsoft.com/office/drawing/2014/main" id="{91A3083C-FE03-46D4-AEF5-C0303233FF12}"/>
              </a:ext>
            </a:extLst>
          </p:cNvPr>
          <p:cNvGrpSpPr/>
          <p:nvPr/>
        </p:nvGrpSpPr>
        <p:grpSpPr>
          <a:xfrm>
            <a:off x="6213664" y="998708"/>
            <a:ext cx="2598606" cy="1076553"/>
            <a:chOff x="6184642" y="1028880"/>
            <a:chExt cx="2598606" cy="1076553"/>
          </a:xfrm>
        </p:grpSpPr>
        <p:grpSp>
          <p:nvGrpSpPr>
            <p:cNvPr id="148" name="Group 3"/>
            <p:cNvGrpSpPr/>
            <p:nvPr/>
          </p:nvGrpSpPr>
          <p:grpSpPr>
            <a:xfrm>
              <a:off x="6184642" y="1765343"/>
              <a:ext cx="2598606" cy="340090"/>
              <a:chOff x="6184642" y="1765343"/>
              <a:chExt cx="2598606" cy="340090"/>
            </a:xfrm>
          </p:grpSpPr>
          <p:sp>
            <p:nvSpPr>
              <p:cNvPr id="149" name="CustomShape 4"/>
              <p:cNvSpPr/>
              <p:nvPr/>
            </p:nvSpPr>
            <p:spPr>
              <a:xfrm>
                <a:off x="6184642" y="1768333"/>
                <a:ext cx="1148917" cy="33710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zh-CN" sz="1600" b="0" strike="noStrike" spc="-1" dirty="0">
                    <a:solidFill>
                      <a:srgbClr val="000000"/>
                    </a:solidFill>
                    <a:latin typeface="Arial"/>
                    <a:ea typeface="微软雅黑"/>
                  </a:rPr>
                  <a:t>溶剂</a:t>
                </a:r>
                <a:r>
                  <a:rPr lang="en-US" altLang="zh-CN" sz="1600" b="0" strike="noStrike" spc="-1" dirty="0">
                    <a:solidFill>
                      <a:srgbClr val="000000"/>
                    </a:solidFill>
                    <a:latin typeface="Arial"/>
                    <a:ea typeface="微软雅黑"/>
                  </a:rPr>
                  <a:t>(DME)</a:t>
                </a:r>
                <a:endParaRPr lang="en-US" sz="1600" b="0" strike="noStrike" spc="-1" dirty="0">
                  <a:latin typeface="Arial"/>
                </a:endParaRPr>
              </a:p>
            </p:txBody>
          </p:sp>
          <p:sp>
            <p:nvSpPr>
              <p:cNvPr id="150" name="CustomShape 5"/>
              <p:cNvSpPr/>
              <p:nvPr/>
            </p:nvSpPr>
            <p:spPr>
              <a:xfrm>
                <a:off x="7184340" y="1765343"/>
                <a:ext cx="1598908" cy="33710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zh-CN" sz="1600" b="0" strike="noStrike" spc="-1" dirty="0">
                    <a:solidFill>
                      <a:srgbClr val="000000"/>
                    </a:solidFill>
                    <a:latin typeface="Arial"/>
                    <a:ea typeface="微软雅黑"/>
                  </a:rPr>
                  <a:t>电解液</a:t>
                </a:r>
                <a:r>
                  <a:rPr lang="en-US" altLang="zh-CN" sz="1600" b="0" strike="noStrike" spc="-1" dirty="0">
                    <a:solidFill>
                      <a:srgbClr val="000000"/>
                    </a:solidFill>
                    <a:latin typeface="Arial"/>
                    <a:ea typeface="微软雅黑"/>
                  </a:rPr>
                  <a:t>(</a:t>
                </a:r>
                <a:r>
                  <a:rPr lang="en-US" altLang="zh-CN" sz="1600" b="0" strike="noStrike" spc="-1" dirty="0" err="1">
                    <a:solidFill>
                      <a:srgbClr val="000000"/>
                    </a:solidFill>
                    <a:latin typeface="Arial"/>
                    <a:ea typeface="微软雅黑"/>
                  </a:rPr>
                  <a:t>LiFSI</a:t>
                </a:r>
                <a:r>
                  <a:rPr lang="en-US" altLang="zh-CN" sz="1600" b="0" strike="noStrike" spc="-1" dirty="0">
                    <a:solidFill>
                      <a:srgbClr val="000000"/>
                    </a:solidFill>
                    <a:latin typeface="Arial"/>
                    <a:ea typeface="微软雅黑"/>
                  </a:rPr>
                  <a:t>)</a:t>
                </a:r>
                <a:endParaRPr lang="en-US" sz="1600" b="0" strike="noStrike" spc="-1" dirty="0">
                  <a:latin typeface="Arial"/>
                </a:endParaRPr>
              </a:p>
            </p:txBody>
          </p:sp>
        </p:grpSp>
        <p:pic>
          <p:nvPicPr>
            <p:cNvPr id="156" name="图片 155"/>
            <p:cNvPicPr>
              <a:picLocks noChangeAspect="1"/>
            </p:cNvPicPr>
            <p:nvPr/>
          </p:nvPicPr>
          <p:blipFill>
            <a:blip r:embed="rId4"/>
            <a:stretch/>
          </p:blipFill>
          <p:spPr>
            <a:xfrm>
              <a:off x="7505640" y="1028880"/>
              <a:ext cx="956308" cy="740066"/>
            </a:xfrm>
            <a:prstGeom prst="rect">
              <a:avLst/>
            </a:prstGeom>
            <a:ln w="0">
              <a:noFill/>
            </a:ln>
          </p:spPr>
        </p:pic>
        <p:pic>
          <p:nvPicPr>
            <p:cNvPr id="157" name="图片 156"/>
            <p:cNvPicPr>
              <a:picLocks noChangeAspect="1"/>
            </p:cNvPicPr>
            <p:nvPr/>
          </p:nvPicPr>
          <p:blipFill>
            <a:blip r:embed="rId5"/>
            <a:stretch/>
          </p:blipFill>
          <p:spPr>
            <a:xfrm>
              <a:off x="6184642" y="1284589"/>
              <a:ext cx="1148918" cy="333715"/>
            </a:xfrm>
            <a:prstGeom prst="rect">
              <a:avLst/>
            </a:prstGeom>
            <a:ln w="0">
              <a:noFill/>
            </a:ln>
          </p:spPr>
        </p:pic>
      </p:grpSp>
      <p:pic>
        <p:nvPicPr>
          <p:cNvPr id="3" name="图片 2">
            <a:extLst>
              <a:ext uri="{FF2B5EF4-FFF2-40B4-BE49-F238E27FC236}">
                <a16:creationId xmlns:a16="http://schemas.microsoft.com/office/drawing/2014/main" id="{023BD4AA-0FCD-4FA9-84C1-03CE33FF26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5050" y="2113205"/>
            <a:ext cx="2075064" cy="140651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827</TotalTime>
  <Words>1876</Words>
  <Application>Microsoft Office PowerPoint</Application>
  <PresentationFormat>全屏显示(4:3)</PresentationFormat>
  <Paragraphs>178</Paragraphs>
  <Slides>23</Slides>
  <Notes>9</Notes>
  <HiddenSlides>0</HiddenSlides>
  <MMClips>0</MMClips>
  <ScaleCrop>false</ScaleCrop>
  <HeadingPairs>
    <vt:vector size="6" baseType="variant">
      <vt:variant>
        <vt:lpstr>已用的字体</vt:lpstr>
      </vt:variant>
      <vt:variant>
        <vt:i4>6</vt:i4>
      </vt:variant>
      <vt:variant>
        <vt:lpstr>主题</vt:lpstr>
      </vt:variant>
      <vt:variant>
        <vt:i4>2</vt:i4>
      </vt:variant>
      <vt:variant>
        <vt:lpstr>幻灯片标题</vt:lpstr>
      </vt:variant>
      <vt:variant>
        <vt:i4>23</vt:i4>
      </vt:variant>
    </vt:vector>
  </HeadingPairs>
  <TitlesOfParts>
    <vt:vector size="31" baseType="lpstr">
      <vt:lpstr>DejaVu Sans</vt:lpstr>
      <vt:lpstr>微软雅黑</vt:lpstr>
      <vt:lpstr>Arial</vt:lpstr>
      <vt:lpstr>Symbol</vt:lpstr>
      <vt:lpstr>Times New Roman</vt:lpstr>
      <vt:lpstr>Wingdings</vt:lpstr>
      <vt:lpstr>Office Theme</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
  <dc:creator>Kyren Tang</dc:creator>
  <dc:description/>
  <cp:lastModifiedBy>Wang Maolin</cp:lastModifiedBy>
  <cp:revision>199</cp:revision>
  <dcterms:created xsi:type="dcterms:W3CDTF">2020-11-15T02:18:19Z</dcterms:created>
  <dcterms:modified xsi:type="dcterms:W3CDTF">2020-11-18T10:37:11Z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6</vt:i4>
  </property>
  <property fmtid="{D5CDD505-2E9C-101B-9397-08002B2CF9AE}" pid="8" name="PresentationFormat">
    <vt:lpwstr>全屏显示(4:3)</vt:lpwstr>
  </property>
  <property fmtid="{D5CDD505-2E9C-101B-9397-08002B2CF9AE}" pid="9" name="ScaleCrop">
    <vt:bool>false</vt:bool>
  </property>
  <property fmtid="{D5CDD505-2E9C-101B-9397-08002B2CF9AE}" pid="10" name="ShareDoc">
    <vt:bool>false</vt:bool>
  </property>
  <property fmtid="{D5CDD505-2E9C-101B-9397-08002B2CF9AE}" pid="11" name="Slides">
    <vt:i4>22</vt:i4>
  </property>
</Properties>
</file>